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53585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53585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53585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53585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53585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53585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53585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53585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53585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4" name="Shape 13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12" name="Textebene 1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/>
          <p:nvPr>
            <p:ph type="sldNum" sz="quarter" idx="2"/>
          </p:nvPr>
        </p:nvSpPr>
        <p:spPr>
          <a:xfrm>
            <a:off x="12608705" y="9372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Christian Bauer"/>
          <p:cNvSpPr txBox="1"/>
          <p:nvPr>
            <p:ph type="body" sz="quarter" idx="2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–Christian Bauer</a:t>
            </a:r>
          </a:p>
        </p:txBody>
      </p:sp>
      <p:sp>
        <p:nvSpPr>
          <p:cNvPr id="94" name="„Zitat hier eingeben.“"/>
          <p:cNvSpPr txBox="1"/>
          <p:nvPr>
            <p:ph type="body" sz="quarter" idx="22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„Zitat hier eingeben.“ </a:t>
            </a:r>
          </a:p>
        </p:txBody>
      </p:sp>
      <p:sp>
        <p:nvSpPr>
          <p:cNvPr id="9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d"/>
          <p:cNvSpPr/>
          <p:nvPr>
            <p:ph type="pic" idx="21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Linien"/>
          <p:cNvSpPr/>
          <p:nvPr/>
        </p:nvSpPr>
        <p:spPr>
          <a:xfrm>
            <a:off x="-1" y="1605279"/>
            <a:ext cx="13004802" cy="1"/>
          </a:xfrm>
          <a:prstGeom prst="line">
            <a:avLst/>
          </a:prstGeom>
          <a:ln w="12700">
            <a:solidFill>
              <a:srgbClr val="7F7F7F"/>
            </a:solidFill>
          </a:ln>
        </p:spPr>
        <p:txBody>
          <a:bodyPr lIns="65023" tIns="65023" rIns="65023" bIns="65023"/>
          <a:lstStyle/>
          <a:p>
            <a:pPr algn="l" defTabSz="650240"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8" name="Foliennummer"/>
          <p:cNvSpPr txBox="1"/>
          <p:nvPr>
            <p:ph type="sldNum" sz="quarter" idx="2"/>
          </p:nvPr>
        </p:nvSpPr>
        <p:spPr>
          <a:xfrm>
            <a:off x="12502818" y="9289231"/>
            <a:ext cx="396952" cy="409449"/>
          </a:xfrm>
          <a:prstGeom prst="rect">
            <a:avLst/>
          </a:prstGeom>
        </p:spPr>
        <p:txBody>
          <a:bodyPr lIns="65023" tIns="65023" rIns="65023" bIns="65023"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eltext"/>
          <p:cNvSpPr txBox="1"/>
          <p:nvPr>
            <p:ph type="title"/>
          </p:nvPr>
        </p:nvSpPr>
        <p:spPr>
          <a:xfrm>
            <a:off x="1269999" y="1638300"/>
            <a:ext cx="10464801" cy="3302000"/>
          </a:xfrm>
          <a:prstGeom prst="rect">
            <a:avLst/>
          </a:prstGeom>
        </p:spPr>
        <p:txBody>
          <a:bodyPr anchor="b"/>
          <a:lstStyle>
            <a:lvl1pPr>
              <a:defRPr sz="7800"/>
            </a:lvl1pPr>
          </a:lstStyle>
          <a:p>
            <a:pPr/>
            <a:r>
              <a:t>Titeltext</a:t>
            </a:r>
          </a:p>
        </p:txBody>
      </p:sp>
      <p:sp>
        <p:nvSpPr>
          <p:cNvPr id="126" name="Textebene 1…"/>
          <p:cNvSpPr txBox="1"/>
          <p:nvPr>
            <p:ph type="body" sz="quarter" idx="1"/>
          </p:nvPr>
        </p:nvSpPr>
        <p:spPr>
          <a:xfrm>
            <a:off x="1269999" y="5029200"/>
            <a:ext cx="10464801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000"/>
            </a:lvl1pPr>
            <a:lvl2pPr marL="0" indent="228600" algn="ctr">
              <a:spcBef>
                <a:spcPts val="0"/>
              </a:spcBef>
              <a:buSzTx/>
              <a:buNone/>
              <a:defRPr sz="3000"/>
            </a:lvl2pPr>
            <a:lvl3pPr marL="0" indent="457200" algn="ctr">
              <a:spcBef>
                <a:spcPts val="0"/>
              </a:spcBef>
              <a:buSzTx/>
              <a:buNone/>
              <a:defRPr sz="3000"/>
            </a:lvl3pPr>
            <a:lvl4pPr marL="0" indent="685800" algn="ctr">
              <a:spcBef>
                <a:spcPts val="0"/>
              </a:spcBef>
              <a:buSzTx/>
              <a:buNone/>
              <a:defRPr sz="3000"/>
            </a:lvl4pPr>
            <a:lvl5pPr marL="0" indent="914400" algn="ctr">
              <a:spcBef>
                <a:spcPts val="0"/>
              </a:spcBef>
              <a:buSzTx/>
              <a:buNone/>
              <a:defRPr sz="30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27" name="Foliennummer"/>
          <p:cNvSpPr txBox="1"/>
          <p:nvPr>
            <p:ph type="sldNum" sz="quarter" idx="2"/>
          </p:nvPr>
        </p:nvSpPr>
        <p:spPr>
          <a:xfrm>
            <a:off x="12650419" y="93726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"/>
          <p:cNvSpPr/>
          <p:nvPr>
            <p:ph type="pic" idx="21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el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22" name="Textebene 1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Foliennumm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"/>
          <p:cNvSpPr/>
          <p:nvPr>
            <p:ph type="pic" idx="21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el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Titeltext</a:t>
            </a:r>
          </a:p>
        </p:txBody>
      </p:sp>
      <p:sp>
        <p:nvSpPr>
          <p:cNvPr id="40" name="Textebene 1…"/>
          <p:cNvSpPr txBox="1"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49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7" name="Textebe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Foliennummer"/>
          <p:cNvSpPr txBox="1"/>
          <p:nvPr>
            <p:ph type="sldNum" sz="quarter" idx="2"/>
          </p:nvPr>
        </p:nvSpPr>
        <p:spPr>
          <a:xfrm>
            <a:off x="12582019" y="9380692"/>
            <a:ext cx="548685" cy="381001"/>
          </a:xfrm>
          <a:prstGeom prst="rect">
            <a:avLst/>
          </a:prstGeom>
        </p:spPr>
        <p:txBody>
          <a:bodyPr wrap="square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"/>
          <p:cNvSpPr/>
          <p:nvPr>
            <p:ph type="pic" idx="21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67" name="Textebene 1…"/>
          <p:cNvSpPr txBox="1"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bene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d"/>
          <p:cNvSpPr/>
          <p:nvPr>
            <p:ph type="pic" sz="quarter" idx="21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Bild"/>
          <p:cNvSpPr/>
          <p:nvPr>
            <p:ph type="pic" sz="quarter" idx="22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Bild"/>
          <p:cNvSpPr/>
          <p:nvPr>
            <p:ph type="pic" idx="23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3" name="Foliennumm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" name="Textebene 1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kruegerconsulting.de" TargetMode="External"/><Relationship Id="rId3" Type="http://schemas.openxmlformats.org/officeDocument/2006/relationships/image" Target="../media/image3.png"/><Relationship Id="rId4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trello.com" TargetMode="External"/><Relationship Id="rId3" Type="http://schemas.openxmlformats.org/officeDocument/2006/relationships/hyperlink" Target="http://www.meistertask.com" TargetMode="External"/><Relationship Id="rId4" Type="http://schemas.openxmlformats.org/officeDocument/2006/relationships/image" Target="../media/image1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2.jpeg"/><Relationship Id="rId5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ainer Krüger…"/>
          <p:cNvSpPr txBox="1"/>
          <p:nvPr>
            <p:ph type="subTitle" sz="quarter" idx="1"/>
          </p:nvPr>
        </p:nvSpPr>
        <p:spPr>
          <a:xfrm>
            <a:off x="168860" y="7395112"/>
            <a:ext cx="12562939" cy="1306888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Rainer Krüger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Schulentwicklungsberater, Prozessbegleiter, Coach</a:t>
            </a:r>
          </a:p>
        </p:txBody>
      </p:sp>
      <p:sp>
        <p:nvSpPr>
          <p:cNvPr id="137" name="Linien"/>
          <p:cNvSpPr/>
          <p:nvPr/>
        </p:nvSpPr>
        <p:spPr>
          <a:xfrm>
            <a:off x="498995" y="3691520"/>
            <a:ext cx="12006810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27093" tIns="27093" rIns="27093" bIns="27093" anchor="ctr"/>
          <a:lstStyle/>
          <a:p>
            <a:pPr defTabSz="587022">
              <a:defRPr b="1" sz="20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138" name="Linien"/>
          <p:cNvSpPr/>
          <p:nvPr/>
        </p:nvSpPr>
        <p:spPr>
          <a:xfrm>
            <a:off x="498995" y="7317956"/>
            <a:ext cx="12006810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27093" tIns="27093" rIns="27093" bIns="27093" anchor="ctr"/>
          <a:lstStyle/>
          <a:p>
            <a:pPr defTabSz="587022">
              <a:defRPr b="1" sz="20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139" name="© KRÜGER CONSULTING Göttingen 2023   www.kruegerconsulting.de"/>
          <p:cNvSpPr txBox="1"/>
          <p:nvPr/>
        </p:nvSpPr>
        <p:spPr>
          <a:xfrm>
            <a:off x="519707" y="9223864"/>
            <a:ext cx="8130625" cy="351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defTabSz="587022">
              <a:defRPr sz="2000">
                <a:solidFill>
                  <a:srgbClr val="E4702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© KRÜGER CONSULTING Göttingen 2023   </a:t>
            </a:r>
            <a:r>
              <a:rPr u="sng">
                <a:hlinkClick r:id="rId2" invalidUrl="" action="" tgtFrame="" tooltip="" history="1" highlightClick="0" endSnd="0"/>
              </a:rPr>
              <a:t>www.kruegerconsulting.de</a:t>
            </a:r>
          </a:p>
        </p:txBody>
      </p:sp>
      <p:sp>
        <p:nvSpPr>
          <p:cNvPr id="140" name="Der ROTE FADEN für den BO-Prozess"/>
          <p:cNvSpPr txBox="1"/>
          <p:nvPr>
            <p:ph type="ctrTitle"/>
          </p:nvPr>
        </p:nvSpPr>
        <p:spPr>
          <a:xfrm>
            <a:off x="355931" y="3203310"/>
            <a:ext cx="12750139" cy="3346980"/>
          </a:xfrm>
          <a:prstGeom prst="rect">
            <a:avLst/>
          </a:prstGeom>
        </p:spPr>
        <p:txBody>
          <a:bodyPr/>
          <a:lstStyle/>
          <a:p>
            <a:pPr defTabSz="457200">
              <a:defRPr b="1" sz="6600">
                <a:latin typeface="Arial"/>
                <a:ea typeface="Arial"/>
                <a:cs typeface="Arial"/>
                <a:sym typeface="Arial"/>
              </a:defRPr>
            </a:pPr>
            <a:r>
              <a:t>Der </a:t>
            </a:r>
            <a:r>
              <a:rPr i="1"/>
              <a:t>ROTE FADEN</a:t>
            </a:r>
            <a:br/>
            <a:r>
              <a:t>für den BO-Prozess</a:t>
            </a:r>
          </a:p>
        </p:txBody>
      </p:sp>
      <p:pic>
        <p:nvPicPr>
          <p:cNvPr id="141" name="Linien Linien" descr="Linien Linien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86012" y="5330542"/>
            <a:ext cx="6416524" cy="540316"/>
          </a:xfrm>
          <a:prstGeom prst="rect">
            <a:avLst/>
          </a:prstGeom>
        </p:spPr>
      </p:pic>
      <p:pic>
        <p:nvPicPr>
          <p:cNvPr id="143" name="Logo_Krueger_300dpi_CMYK.jpg" descr="Logo_Krueger_300dpi_CMYK.jpg"/>
          <p:cNvPicPr>
            <a:picLocks noChangeAspect="1"/>
          </p:cNvPicPr>
          <p:nvPr/>
        </p:nvPicPr>
        <p:blipFill>
          <a:blip r:embed="rId4">
            <a:extLst/>
          </a:blip>
          <a:srcRect l="0" t="0" r="0" b="27667"/>
          <a:stretch>
            <a:fillRect/>
          </a:stretch>
        </p:blipFill>
        <p:spPr>
          <a:xfrm>
            <a:off x="9651016" y="9037058"/>
            <a:ext cx="2509838" cy="72555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Bundesweite Fachtagung…"/>
          <p:cNvSpPr txBox="1"/>
          <p:nvPr/>
        </p:nvSpPr>
        <p:spPr>
          <a:xfrm>
            <a:off x="498995" y="318265"/>
            <a:ext cx="12006810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>
                <a:solidFill>
                  <a:srgbClr val="000000"/>
                </a:solidFill>
              </a:defRPr>
            </a:pPr>
            <a:r>
              <a:t>Bundesweite Fachtagung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t>Potenziale heben – Fachkräfte sichern – Perspektiven für den Übergang Schule-Beruf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t>am 4. und 5. Oktober 2023 in Mannheim</a:t>
            </a:r>
          </a:p>
        </p:txBody>
      </p:sp>
      <p:sp>
        <p:nvSpPr>
          <p:cNvPr id="145" name="Foliennummer"/>
          <p:cNvSpPr txBox="1"/>
          <p:nvPr>
            <p:ph type="sldNum" sz="quarter" idx="2"/>
          </p:nvPr>
        </p:nvSpPr>
        <p:spPr>
          <a:xfrm>
            <a:off x="12672256" y="9372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6" name="Forum 8:…"/>
          <p:cNvSpPr txBox="1"/>
          <p:nvPr/>
        </p:nvSpPr>
        <p:spPr>
          <a:xfrm>
            <a:off x="65089" y="1755619"/>
            <a:ext cx="12874622" cy="1679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414781">
              <a:defRPr b="1" sz="3407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Forum 8:</a:t>
            </a:r>
          </a:p>
          <a:p>
            <a:pPr defTabSz="414781">
              <a:defRPr b="1" sz="3407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„Begleitung von Jugendlichen in den Beruf – Fächerübergreifende Berufsorientierung umsetzen“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Verordnung für Berufliche Orientierung in Schulen (VOBO) vom 17. Juli 2018"/>
          <p:cNvSpPr txBox="1"/>
          <p:nvPr>
            <p:ph type="body" sz="half" idx="4294967295"/>
          </p:nvPr>
        </p:nvSpPr>
        <p:spPr>
          <a:xfrm>
            <a:off x="164309" y="1785902"/>
            <a:ext cx="12676182" cy="3793068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0" indent="0" algn="ctr" defTabSz="650240">
              <a:lnSpc>
                <a:spcPct val="90000"/>
              </a:lnSpc>
              <a:spcBef>
                <a:spcPts val="1000"/>
              </a:spcBef>
              <a:buSzTx/>
              <a:buFont typeface="Arial"/>
              <a:buNone/>
              <a:defRPr b="1" sz="44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0" indent="0" algn="ctr" defTabSz="650240">
              <a:lnSpc>
                <a:spcPct val="90000"/>
              </a:lnSpc>
              <a:spcBef>
                <a:spcPts val="1000"/>
              </a:spcBef>
              <a:buSzTx/>
              <a:buFont typeface="Arial"/>
              <a:buNone/>
              <a:defRPr b="1" sz="4400">
                <a:latin typeface="Calibri"/>
                <a:ea typeface="Calibri"/>
                <a:cs typeface="Calibri"/>
                <a:sym typeface="Calibri"/>
              </a:defRPr>
            </a:pPr>
            <a:r>
              <a:t>Verordnung für Berufliche Orientierung</a:t>
            </a:r>
            <a:br/>
            <a:r>
              <a:t>in Schulen (VOBO) vom 17. Juli 2018 </a:t>
            </a:r>
          </a:p>
          <a:p>
            <a:pPr marL="0" indent="0" algn="ctr" defTabSz="650240">
              <a:lnSpc>
                <a:spcPct val="90000"/>
              </a:lnSpc>
              <a:spcBef>
                <a:spcPts val="1000"/>
              </a:spcBef>
              <a:buSzTx/>
              <a:buFont typeface="Arial"/>
              <a:buNone/>
              <a:defRPr b="1" sz="4400">
                <a:latin typeface="Calibri"/>
                <a:ea typeface="Calibri"/>
                <a:cs typeface="Calibri"/>
                <a:sym typeface="Calibri"/>
              </a:defRPr>
            </a:pPr>
            <a:endParaRPr sz="1600"/>
          </a:p>
        </p:txBody>
      </p:sp>
      <p:sp>
        <p:nvSpPr>
          <p:cNvPr id="314" name="Grundlage: Verordnung für Berufliche Orientierung (VOBO)"/>
          <p:cNvSpPr txBox="1"/>
          <p:nvPr>
            <p:ph type="title" idx="4294967295"/>
          </p:nvPr>
        </p:nvSpPr>
        <p:spPr>
          <a:xfrm>
            <a:off x="349955" y="27093"/>
            <a:ext cx="9584456" cy="1625601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617727">
              <a:defRPr b="1" sz="4750">
                <a:solidFill>
                  <a:srgbClr val="3DB6C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Grundlage: Verordnung für Berufliche Orientierung (VOBO)</a:t>
            </a:r>
          </a:p>
        </p:txBody>
      </p:sp>
      <p:sp>
        <p:nvSpPr>
          <p:cNvPr id="315" name="§ 5 Fächerübergreifendes Curriculum…"/>
          <p:cNvSpPr txBox="1"/>
          <p:nvPr/>
        </p:nvSpPr>
        <p:spPr>
          <a:xfrm>
            <a:off x="950364" y="4710627"/>
            <a:ext cx="11254501" cy="4179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650240">
              <a:lnSpc>
                <a:spcPct val="90000"/>
              </a:lnSpc>
              <a:spcBef>
                <a:spcPts val="1000"/>
              </a:spcBef>
              <a:defRPr b="1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§ 5 Fächerübergreifendes Curriculum</a:t>
            </a:r>
          </a:p>
          <a:p>
            <a:pPr marL="990000" indent="-990000" algn="l" defTabSz="650240">
              <a:lnSpc>
                <a:spcPct val="90000"/>
              </a:lnSpc>
              <a:spcBef>
                <a:spcPts val="1000"/>
              </a:spcBef>
              <a:buSzPct val="100000"/>
              <a:buAutoNum type="arabicParenBoth" startAt="1"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Die allgemein bildenden Schulen müssen ein fächerübergreifendes Curriculum für Berufliche Orientierung erstellen, …“</a:t>
            </a:r>
          </a:p>
          <a:p>
            <a:pPr marL="990000" indent="-990000" algn="l" defTabSz="650240">
              <a:lnSpc>
                <a:spcPct val="90000"/>
              </a:lnSpc>
              <a:spcBef>
                <a:spcPts val="1000"/>
              </a:spcBef>
              <a:buSzPct val="100000"/>
              <a:buAutoNum type="arabicParenBoth" startAt="1"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Das fächerübergreifende Curriculum ist Teil des Schulprogramms.</a:t>
            </a:r>
          </a:p>
        </p:txBody>
      </p:sp>
      <p:sp>
        <p:nvSpPr>
          <p:cNvPr id="316" name="Foliennummer"/>
          <p:cNvSpPr txBox="1"/>
          <p:nvPr>
            <p:ph type="sldNum" sz="quarter" idx="2"/>
          </p:nvPr>
        </p:nvSpPr>
        <p:spPr>
          <a:xfrm>
            <a:off x="12643764" y="9253107"/>
            <a:ext cx="396952" cy="40944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3" grpId="1"/>
      <p:bldP build="whole" bldLvl="1" animBg="1" rev="0" advAuto="0" spid="31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ruppieren"/>
          <p:cNvGrpSpPr/>
          <p:nvPr/>
        </p:nvGrpSpPr>
        <p:grpSpPr>
          <a:xfrm>
            <a:off x="4536247" y="1411957"/>
            <a:ext cx="8631485" cy="8465540"/>
            <a:chOff x="-304800" y="-241300"/>
            <a:chExt cx="8631484" cy="8465538"/>
          </a:xfrm>
        </p:grpSpPr>
        <p:grpSp>
          <p:nvGrpSpPr>
            <p:cNvPr id="320" name="Rechteck"/>
            <p:cNvGrpSpPr/>
            <p:nvPr/>
          </p:nvGrpSpPr>
          <p:grpSpPr>
            <a:xfrm>
              <a:off x="-304801" y="-241301"/>
              <a:ext cx="8420101" cy="8465540"/>
              <a:chOff x="0" y="0"/>
              <a:chExt cx="8420100" cy="8465538"/>
            </a:xfrm>
          </p:grpSpPr>
          <p:sp>
            <p:nvSpPr>
              <p:cNvPr id="319" name="Rechteck"/>
              <p:cNvSpPr/>
              <p:nvPr/>
            </p:nvSpPr>
            <p:spPr>
              <a:xfrm>
                <a:off x="304800" y="241300"/>
                <a:ext cx="7823200" cy="79067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sz="3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pic>
            <p:nvPicPr>
              <p:cNvPr id="318" name="Rechteck Quadrat" descr="Rechteck Quadrat"/>
              <p:cNvPicPr>
                <a:picLocks noChangeAspect="0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-1" y="-1"/>
                <a:ext cx="8420101" cy="8465540"/>
              </a:xfrm>
              <a:prstGeom prst="rect">
                <a:avLst/>
              </a:prstGeom>
              <a:effectLst/>
            </p:spPr>
          </p:pic>
        </p:grpSp>
        <p:sp>
          <p:nvSpPr>
            <p:cNvPr id="321" name="5 Jg.                         6 Jg.                            7 Jg.                   ....                 Sek. II"/>
            <p:cNvSpPr txBox="1"/>
            <p:nvPr/>
          </p:nvSpPr>
          <p:spPr>
            <a:xfrm>
              <a:off x="577237" y="73001"/>
              <a:ext cx="7749448" cy="371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algn="l" defTabSz="650240">
                <a:defRPr b="1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       5 Jg.                         6 Jg.                            7 Jg.                   ....                 Sek. II   </a:t>
              </a:r>
            </a:p>
          </p:txBody>
        </p:sp>
      </p:grpSp>
      <p:sp>
        <p:nvSpPr>
          <p:cNvPr id="323" name="Was wird an unserer Schule im Bereich BO schon alles  unternommen? (z.B. mit einer größeren  Gruppe von Lehrer*innen sammeln)…"/>
          <p:cNvSpPr txBox="1"/>
          <p:nvPr/>
        </p:nvSpPr>
        <p:spPr>
          <a:xfrm>
            <a:off x="177408" y="1827558"/>
            <a:ext cx="4744830" cy="7441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650240">
              <a:defRPr b="1"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FF2600"/>
                </a:solidFill>
              </a:rPr>
              <a:t>Was wird an unserer Schule</a:t>
            </a:r>
            <a:br>
              <a:rPr>
                <a:solidFill>
                  <a:srgbClr val="FF2600"/>
                </a:solidFill>
              </a:rPr>
            </a:br>
            <a:r>
              <a:rPr>
                <a:solidFill>
                  <a:srgbClr val="FF2600"/>
                </a:solidFill>
              </a:rPr>
              <a:t>im Bereich BO schon alles </a:t>
            </a:r>
            <a:br>
              <a:rPr>
                <a:solidFill>
                  <a:srgbClr val="FF2600"/>
                </a:solidFill>
              </a:rPr>
            </a:br>
            <a:r>
              <a:rPr>
                <a:solidFill>
                  <a:srgbClr val="FF2600"/>
                </a:solidFill>
              </a:rPr>
              <a:t>unternommen? (z.B. mit einer größeren  Gruppe von Lehrer*innen sammeln)</a:t>
            </a:r>
            <a:r>
              <a:t>   </a:t>
            </a:r>
          </a:p>
          <a:p>
            <a:pPr marL="508235" indent="-508235" algn="l" defTabSz="650240">
              <a:spcBef>
                <a:spcPts val="4200"/>
              </a:spcBef>
              <a:buSzPct val="100000"/>
              <a:buChar char="➢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BO-Aktivitäten sammeln</a:t>
            </a:r>
          </a:p>
          <a:p>
            <a:pPr marL="508235" indent="-508235" algn="l" defTabSz="650240">
              <a:spcBef>
                <a:spcPts val="4200"/>
              </a:spcBef>
              <a:buSzPct val="100000"/>
              <a:buChar char="➢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Stichworte auf Karteikarten</a:t>
            </a:r>
            <a:br/>
            <a:r>
              <a:t>notieren</a:t>
            </a:r>
          </a:p>
          <a:p>
            <a:pPr marL="508235" indent="-508235" algn="l" defTabSz="650240">
              <a:spcBef>
                <a:spcPts val="4200"/>
              </a:spcBef>
              <a:buSzPct val="100000"/>
              <a:buChar char="➢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Nach Schulform und</a:t>
            </a:r>
            <a:br/>
            <a:r>
              <a:t>Jahrgängen an Pinnwand sortieren</a:t>
            </a:r>
          </a:p>
          <a:p>
            <a:pPr marL="508235" indent="-508235" algn="l" defTabSz="650240">
              <a:spcBef>
                <a:spcPts val="4200"/>
              </a:spcBef>
              <a:buSzPct val="100000"/>
              <a:buChar char="➢"/>
              <a:defRPr b="1" sz="270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Vielfalt feststellen</a:t>
            </a:r>
            <a:br/>
            <a:r>
              <a:t>und würdigen</a:t>
            </a:r>
          </a:p>
        </p:txBody>
      </p:sp>
      <p:grpSp>
        <p:nvGrpSpPr>
          <p:cNvPr id="326" name="Gruppieren"/>
          <p:cNvGrpSpPr/>
          <p:nvPr/>
        </p:nvGrpSpPr>
        <p:grpSpPr>
          <a:xfrm>
            <a:off x="5183857" y="2196817"/>
            <a:ext cx="1535290" cy="767646"/>
            <a:chOff x="0" y="0"/>
            <a:chExt cx="1535288" cy="767644"/>
          </a:xfrm>
        </p:grpSpPr>
        <p:sp>
          <p:nvSpPr>
            <p:cNvPr id="324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25" name="Talente entdecken"/>
            <p:cNvSpPr txBox="1"/>
            <p:nvPr/>
          </p:nvSpPr>
          <p:spPr>
            <a:xfrm>
              <a:off x="0" y="77498"/>
              <a:ext cx="1535289" cy="612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Talente entdecken</a:t>
              </a:r>
            </a:p>
          </p:txBody>
        </p:sp>
      </p:grpSp>
      <p:grpSp>
        <p:nvGrpSpPr>
          <p:cNvPr id="329" name="Gruppieren"/>
          <p:cNvGrpSpPr/>
          <p:nvPr/>
        </p:nvGrpSpPr>
        <p:grpSpPr>
          <a:xfrm>
            <a:off x="5183857" y="5411893"/>
            <a:ext cx="1535290" cy="767645"/>
            <a:chOff x="0" y="0"/>
            <a:chExt cx="1535288" cy="767644"/>
          </a:xfrm>
        </p:grpSpPr>
        <p:sp>
          <p:nvSpPr>
            <p:cNvPr id="327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28" name="Berufe im Mittelalter"/>
            <p:cNvSpPr txBox="1"/>
            <p:nvPr/>
          </p:nvSpPr>
          <p:spPr>
            <a:xfrm>
              <a:off x="0" y="77498"/>
              <a:ext cx="1535289" cy="612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Berufe im Mittelalter</a:t>
              </a:r>
            </a:p>
          </p:txBody>
        </p:sp>
      </p:grpSp>
      <p:grpSp>
        <p:nvGrpSpPr>
          <p:cNvPr id="332" name="Gruppieren"/>
          <p:cNvGrpSpPr/>
          <p:nvPr/>
        </p:nvGrpSpPr>
        <p:grpSpPr>
          <a:xfrm>
            <a:off x="6939280" y="2196817"/>
            <a:ext cx="1542063" cy="767646"/>
            <a:chOff x="0" y="0"/>
            <a:chExt cx="1542062" cy="767644"/>
          </a:xfrm>
        </p:grpSpPr>
        <p:sp>
          <p:nvSpPr>
            <p:cNvPr id="330" name="Rechteck"/>
            <p:cNvSpPr/>
            <p:nvPr/>
          </p:nvSpPr>
          <p:spPr>
            <a:xfrm>
              <a:off x="6773" y="0"/>
              <a:ext cx="1535290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31" name="Berufe der Eltern"/>
            <p:cNvSpPr txBox="1"/>
            <p:nvPr/>
          </p:nvSpPr>
          <p:spPr>
            <a:xfrm>
              <a:off x="0" y="77498"/>
              <a:ext cx="1535289" cy="612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Berufe der Eltern</a:t>
              </a:r>
            </a:p>
          </p:txBody>
        </p:sp>
      </p:grpSp>
      <p:grpSp>
        <p:nvGrpSpPr>
          <p:cNvPr id="335" name="Gruppieren"/>
          <p:cNvGrpSpPr/>
          <p:nvPr/>
        </p:nvGrpSpPr>
        <p:grpSpPr>
          <a:xfrm>
            <a:off x="6942666" y="7554524"/>
            <a:ext cx="1535290" cy="767645"/>
            <a:chOff x="0" y="0"/>
            <a:chExt cx="1535288" cy="767644"/>
          </a:xfrm>
        </p:grpSpPr>
        <p:sp>
          <p:nvSpPr>
            <p:cNvPr id="333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34" name="Betriebs-erkundung"/>
            <p:cNvSpPr txBox="1"/>
            <p:nvPr/>
          </p:nvSpPr>
          <p:spPr>
            <a:xfrm>
              <a:off x="0" y="77498"/>
              <a:ext cx="1535289" cy="612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Betriebs-erkundung</a:t>
              </a:r>
            </a:p>
          </p:txBody>
        </p:sp>
      </p:grpSp>
      <p:grpSp>
        <p:nvGrpSpPr>
          <p:cNvPr id="338" name="Gruppieren"/>
          <p:cNvGrpSpPr/>
          <p:nvPr/>
        </p:nvGrpSpPr>
        <p:grpSpPr>
          <a:xfrm>
            <a:off x="8701475" y="2196817"/>
            <a:ext cx="1535290" cy="767646"/>
            <a:chOff x="0" y="0"/>
            <a:chExt cx="1535288" cy="767644"/>
          </a:xfrm>
        </p:grpSpPr>
        <p:sp>
          <p:nvSpPr>
            <p:cNvPr id="336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37" name="Berufe u. Biografien"/>
            <p:cNvSpPr txBox="1"/>
            <p:nvPr/>
          </p:nvSpPr>
          <p:spPr>
            <a:xfrm>
              <a:off x="0" y="77498"/>
              <a:ext cx="1535289" cy="612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Berufe u. Biografien</a:t>
              </a:r>
            </a:p>
          </p:txBody>
        </p:sp>
      </p:grpSp>
      <p:grpSp>
        <p:nvGrpSpPr>
          <p:cNvPr id="341" name="Gruppieren"/>
          <p:cNvGrpSpPr/>
          <p:nvPr/>
        </p:nvGrpSpPr>
        <p:grpSpPr>
          <a:xfrm>
            <a:off x="5183857" y="3269262"/>
            <a:ext cx="1535290" cy="767645"/>
            <a:chOff x="0" y="0"/>
            <a:chExt cx="1535288" cy="767644"/>
          </a:xfrm>
        </p:grpSpPr>
        <p:sp>
          <p:nvSpPr>
            <p:cNvPr id="339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40" name="Aufgaben übernehmen"/>
            <p:cNvSpPr txBox="1"/>
            <p:nvPr/>
          </p:nvSpPr>
          <p:spPr>
            <a:xfrm>
              <a:off x="0" y="77498"/>
              <a:ext cx="1535289" cy="612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Aufgaben übernehmen</a:t>
              </a:r>
            </a:p>
          </p:txBody>
        </p:sp>
      </p:grpSp>
      <p:grpSp>
        <p:nvGrpSpPr>
          <p:cNvPr id="344" name="Gruppieren"/>
          <p:cNvGrpSpPr/>
          <p:nvPr/>
        </p:nvGrpSpPr>
        <p:grpSpPr>
          <a:xfrm>
            <a:off x="5183857" y="6482079"/>
            <a:ext cx="1535290" cy="769904"/>
            <a:chOff x="0" y="0"/>
            <a:chExt cx="1535288" cy="769902"/>
          </a:xfrm>
        </p:grpSpPr>
        <p:sp>
          <p:nvSpPr>
            <p:cNvPr id="342" name="Rechteck"/>
            <p:cNvSpPr/>
            <p:nvPr/>
          </p:nvSpPr>
          <p:spPr>
            <a:xfrm>
              <a:off x="0" y="0"/>
              <a:ext cx="1535289" cy="769903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43" name="Stadtteil-erkundung"/>
            <p:cNvSpPr txBox="1"/>
            <p:nvPr/>
          </p:nvSpPr>
          <p:spPr>
            <a:xfrm>
              <a:off x="0" y="78627"/>
              <a:ext cx="1535289" cy="612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Stadtteil-erkundung</a:t>
              </a:r>
            </a:p>
          </p:txBody>
        </p:sp>
      </p:grpSp>
      <p:grpSp>
        <p:nvGrpSpPr>
          <p:cNvPr id="347" name="Gruppieren"/>
          <p:cNvGrpSpPr/>
          <p:nvPr/>
        </p:nvGrpSpPr>
        <p:grpSpPr>
          <a:xfrm>
            <a:off x="6935893" y="3269262"/>
            <a:ext cx="1535290" cy="767645"/>
            <a:chOff x="0" y="0"/>
            <a:chExt cx="1535288" cy="767644"/>
          </a:xfrm>
        </p:grpSpPr>
        <p:sp>
          <p:nvSpPr>
            <p:cNvPr id="345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46" name="Geld und…"/>
            <p:cNvSpPr txBox="1"/>
            <p:nvPr/>
          </p:nvSpPr>
          <p:spPr>
            <a:xfrm>
              <a:off x="0" y="77498"/>
              <a:ext cx="1535289" cy="612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Geld und</a:t>
              </a:r>
            </a:p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Banken</a:t>
              </a:r>
            </a:p>
          </p:txBody>
        </p:sp>
      </p:grpSp>
      <p:grpSp>
        <p:nvGrpSpPr>
          <p:cNvPr id="350" name="Gruppieren"/>
          <p:cNvGrpSpPr/>
          <p:nvPr/>
        </p:nvGrpSpPr>
        <p:grpSpPr>
          <a:xfrm>
            <a:off x="6942666" y="6482079"/>
            <a:ext cx="1535290" cy="769904"/>
            <a:chOff x="0" y="0"/>
            <a:chExt cx="1535288" cy="769902"/>
          </a:xfrm>
        </p:grpSpPr>
        <p:sp>
          <p:nvSpPr>
            <p:cNvPr id="348" name="Rechteck"/>
            <p:cNvSpPr/>
            <p:nvPr/>
          </p:nvSpPr>
          <p:spPr>
            <a:xfrm>
              <a:off x="0" y="0"/>
              <a:ext cx="1535289" cy="769903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49" name="BIZ-Besuch"/>
            <p:cNvSpPr txBox="1"/>
            <p:nvPr/>
          </p:nvSpPr>
          <p:spPr>
            <a:xfrm>
              <a:off x="0" y="199277"/>
              <a:ext cx="1535289" cy="371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BIZ-Besuch</a:t>
              </a:r>
            </a:p>
          </p:txBody>
        </p:sp>
      </p:grpSp>
      <p:grpSp>
        <p:nvGrpSpPr>
          <p:cNvPr id="353" name="Gruppieren"/>
          <p:cNvGrpSpPr/>
          <p:nvPr/>
        </p:nvGrpSpPr>
        <p:grpSpPr>
          <a:xfrm>
            <a:off x="8701475" y="3269262"/>
            <a:ext cx="1535290" cy="767645"/>
            <a:chOff x="0" y="0"/>
            <a:chExt cx="1535288" cy="767644"/>
          </a:xfrm>
        </p:grpSpPr>
        <p:sp>
          <p:nvSpPr>
            <p:cNvPr id="351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52" name="Historische Arbeitsstätte"/>
            <p:cNvSpPr txBox="1"/>
            <p:nvPr/>
          </p:nvSpPr>
          <p:spPr>
            <a:xfrm>
              <a:off x="0" y="77498"/>
              <a:ext cx="1535289" cy="612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Historische Arbeitsstätte</a:t>
              </a:r>
            </a:p>
          </p:txBody>
        </p:sp>
      </p:grpSp>
      <p:grpSp>
        <p:nvGrpSpPr>
          <p:cNvPr id="356" name="Gruppieren"/>
          <p:cNvGrpSpPr/>
          <p:nvPr/>
        </p:nvGrpSpPr>
        <p:grpSpPr>
          <a:xfrm>
            <a:off x="5183857" y="4339448"/>
            <a:ext cx="1535290" cy="767646"/>
            <a:chOff x="0" y="0"/>
            <a:chExt cx="1535288" cy="767644"/>
          </a:xfrm>
        </p:grpSpPr>
        <p:sp>
          <p:nvSpPr>
            <p:cNvPr id="354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55" name="Lebenswelt-orientierung"/>
            <p:cNvSpPr txBox="1"/>
            <p:nvPr/>
          </p:nvSpPr>
          <p:spPr>
            <a:xfrm>
              <a:off x="0" y="77498"/>
              <a:ext cx="1535289" cy="612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Lebenswelt-orientierung</a:t>
              </a:r>
            </a:p>
          </p:txBody>
        </p:sp>
      </p:grpSp>
      <p:grpSp>
        <p:nvGrpSpPr>
          <p:cNvPr id="359" name="Gruppieren"/>
          <p:cNvGrpSpPr/>
          <p:nvPr/>
        </p:nvGrpSpPr>
        <p:grpSpPr>
          <a:xfrm>
            <a:off x="5183857" y="7554524"/>
            <a:ext cx="1535290" cy="767645"/>
            <a:chOff x="0" y="0"/>
            <a:chExt cx="1535288" cy="767644"/>
          </a:xfrm>
        </p:grpSpPr>
        <p:sp>
          <p:nvSpPr>
            <p:cNvPr id="357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58" name="Was kostet eigentlich ...?"/>
            <p:cNvSpPr txBox="1"/>
            <p:nvPr/>
          </p:nvSpPr>
          <p:spPr>
            <a:xfrm>
              <a:off x="0" y="142522"/>
              <a:ext cx="1535289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Was kostet eigentlich ...?</a:t>
              </a:r>
            </a:p>
          </p:txBody>
        </p:sp>
      </p:grpSp>
      <p:grpSp>
        <p:nvGrpSpPr>
          <p:cNvPr id="362" name="Gruppieren"/>
          <p:cNvGrpSpPr/>
          <p:nvPr/>
        </p:nvGrpSpPr>
        <p:grpSpPr>
          <a:xfrm>
            <a:off x="6935893" y="4339448"/>
            <a:ext cx="1535290" cy="767646"/>
            <a:chOff x="0" y="0"/>
            <a:chExt cx="1535288" cy="767644"/>
          </a:xfrm>
        </p:grpSpPr>
        <p:sp>
          <p:nvSpPr>
            <p:cNvPr id="360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61" name="MINT Girls-Camp"/>
            <p:cNvSpPr txBox="1"/>
            <p:nvPr/>
          </p:nvSpPr>
          <p:spPr>
            <a:xfrm>
              <a:off x="0" y="77498"/>
              <a:ext cx="1535289" cy="612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MINT</a:t>
              </a:r>
              <a:br/>
              <a:r>
                <a:t>Girls-Camp</a:t>
              </a:r>
            </a:p>
          </p:txBody>
        </p:sp>
      </p:grpSp>
      <p:grpSp>
        <p:nvGrpSpPr>
          <p:cNvPr id="365" name="Gruppieren"/>
          <p:cNvGrpSpPr/>
          <p:nvPr/>
        </p:nvGrpSpPr>
        <p:grpSpPr>
          <a:xfrm>
            <a:off x="6942666" y="5411893"/>
            <a:ext cx="1535290" cy="767645"/>
            <a:chOff x="0" y="0"/>
            <a:chExt cx="1535288" cy="767644"/>
          </a:xfrm>
        </p:grpSpPr>
        <p:sp>
          <p:nvSpPr>
            <p:cNvPr id="363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64" name="Zukunftstag"/>
            <p:cNvSpPr txBox="1"/>
            <p:nvPr/>
          </p:nvSpPr>
          <p:spPr>
            <a:xfrm>
              <a:off x="0" y="198148"/>
              <a:ext cx="1535289" cy="371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Zukunftstag</a:t>
              </a:r>
            </a:p>
          </p:txBody>
        </p:sp>
      </p:grpSp>
      <p:grpSp>
        <p:nvGrpSpPr>
          <p:cNvPr id="368" name="Gruppieren"/>
          <p:cNvGrpSpPr/>
          <p:nvPr/>
        </p:nvGrpSpPr>
        <p:grpSpPr>
          <a:xfrm>
            <a:off x="8701475" y="4339448"/>
            <a:ext cx="1535290" cy="767646"/>
            <a:chOff x="0" y="0"/>
            <a:chExt cx="1535288" cy="767644"/>
          </a:xfrm>
        </p:grpSpPr>
        <p:sp>
          <p:nvSpPr>
            <p:cNvPr id="366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67" name="Kompetenz-Check"/>
            <p:cNvSpPr txBox="1"/>
            <p:nvPr/>
          </p:nvSpPr>
          <p:spPr>
            <a:xfrm>
              <a:off x="0" y="77498"/>
              <a:ext cx="1535289" cy="612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Kompetenz-Check</a:t>
              </a:r>
            </a:p>
          </p:txBody>
        </p:sp>
      </p:grpSp>
      <p:sp>
        <p:nvSpPr>
          <p:cNvPr id="369" name="1. Schritt:  Was wird schon gemacht?"/>
          <p:cNvSpPr txBox="1"/>
          <p:nvPr/>
        </p:nvSpPr>
        <p:spPr>
          <a:xfrm>
            <a:off x="103857" y="131854"/>
            <a:ext cx="9304304" cy="1425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650240">
              <a:defRPr b="1" sz="4200">
                <a:solidFill>
                  <a:srgbClr val="3DB6C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1. Schritt: </a:t>
            </a:r>
            <a:br/>
            <a:r>
              <a:t>Was wird schon gemacht?</a:t>
            </a:r>
          </a:p>
        </p:txBody>
      </p:sp>
      <p:grpSp>
        <p:nvGrpSpPr>
          <p:cNvPr id="372" name="Gruppieren"/>
          <p:cNvGrpSpPr/>
          <p:nvPr/>
        </p:nvGrpSpPr>
        <p:grpSpPr>
          <a:xfrm>
            <a:off x="8701475" y="5411893"/>
            <a:ext cx="1535290" cy="767645"/>
            <a:chOff x="0" y="0"/>
            <a:chExt cx="1535288" cy="767644"/>
          </a:xfrm>
        </p:grpSpPr>
        <p:sp>
          <p:nvSpPr>
            <p:cNvPr id="370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71" name="Zukunftstag"/>
            <p:cNvSpPr txBox="1"/>
            <p:nvPr/>
          </p:nvSpPr>
          <p:spPr>
            <a:xfrm>
              <a:off x="0" y="198148"/>
              <a:ext cx="1535289" cy="371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Zukunftstag</a:t>
              </a:r>
            </a:p>
          </p:txBody>
        </p:sp>
      </p:grpSp>
      <p:grpSp>
        <p:nvGrpSpPr>
          <p:cNvPr id="375" name="Gruppieren"/>
          <p:cNvGrpSpPr/>
          <p:nvPr/>
        </p:nvGrpSpPr>
        <p:grpSpPr>
          <a:xfrm>
            <a:off x="8701475" y="6482079"/>
            <a:ext cx="1535290" cy="769904"/>
            <a:chOff x="0" y="0"/>
            <a:chExt cx="1535288" cy="769902"/>
          </a:xfrm>
        </p:grpSpPr>
        <p:sp>
          <p:nvSpPr>
            <p:cNvPr id="373" name="Rechteck"/>
            <p:cNvSpPr/>
            <p:nvPr/>
          </p:nvSpPr>
          <p:spPr>
            <a:xfrm>
              <a:off x="0" y="0"/>
              <a:ext cx="1535289" cy="769903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74" name="Berufsmesse"/>
            <p:cNvSpPr txBox="1"/>
            <p:nvPr/>
          </p:nvSpPr>
          <p:spPr>
            <a:xfrm>
              <a:off x="0" y="199277"/>
              <a:ext cx="1535289" cy="371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Berufsmesse</a:t>
              </a:r>
            </a:p>
          </p:txBody>
        </p:sp>
      </p:grpSp>
      <p:grpSp>
        <p:nvGrpSpPr>
          <p:cNvPr id="378" name="Gruppieren"/>
          <p:cNvGrpSpPr/>
          <p:nvPr/>
        </p:nvGrpSpPr>
        <p:grpSpPr>
          <a:xfrm>
            <a:off x="8701475" y="7554524"/>
            <a:ext cx="1535290" cy="767645"/>
            <a:chOff x="0" y="0"/>
            <a:chExt cx="1535288" cy="767644"/>
          </a:xfrm>
        </p:grpSpPr>
        <p:sp>
          <p:nvSpPr>
            <p:cNvPr id="376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77" name="BWP-einführen"/>
            <p:cNvSpPr txBox="1"/>
            <p:nvPr/>
          </p:nvSpPr>
          <p:spPr>
            <a:xfrm>
              <a:off x="0" y="198148"/>
              <a:ext cx="1535289" cy="371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BWP-einführen</a:t>
              </a:r>
            </a:p>
          </p:txBody>
        </p:sp>
      </p:grpSp>
      <p:grpSp>
        <p:nvGrpSpPr>
          <p:cNvPr id="381" name="Gruppieren"/>
          <p:cNvGrpSpPr/>
          <p:nvPr/>
        </p:nvGrpSpPr>
        <p:grpSpPr>
          <a:xfrm>
            <a:off x="11119555" y="2196817"/>
            <a:ext cx="1535290" cy="767646"/>
            <a:chOff x="0" y="0"/>
            <a:chExt cx="1535288" cy="767644"/>
          </a:xfrm>
        </p:grpSpPr>
        <p:sp>
          <p:nvSpPr>
            <p:cNvPr id="379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80" name="Schnupper-studium"/>
            <p:cNvSpPr txBox="1"/>
            <p:nvPr/>
          </p:nvSpPr>
          <p:spPr>
            <a:xfrm>
              <a:off x="0" y="77498"/>
              <a:ext cx="1535289" cy="612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Schnupper-studium</a:t>
              </a:r>
            </a:p>
          </p:txBody>
        </p:sp>
      </p:grpSp>
      <p:grpSp>
        <p:nvGrpSpPr>
          <p:cNvPr id="384" name="Gruppieren"/>
          <p:cNvGrpSpPr/>
          <p:nvPr/>
        </p:nvGrpSpPr>
        <p:grpSpPr>
          <a:xfrm>
            <a:off x="11119555" y="3269262"/>
            <a:ext cx="1535290" cy="767645"/>
            <a:chOff x="0" y="0"/>
            <a:chExt cx="1535288" cy="767644"/>
          </a:xfrm>
        </p:grpSpPr>
        <p:sp>
          <p:nvSpPr>
            <p:cNvPr id="382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83" name="Praktikum"/>
            <p:cNvSpPr txBox="1"/>
            <p:nvPr/>
          </p:nvSpPr>
          <p:spPr>
            <a:xfrm>
              <a:off x="0" y="198148"/>
              <a:ext cx="1535289" cy="371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Praktikum</a:t>
              </a:r>
            </a:p>
          </p:txBody>
        </p:sp>
      </p:grpSp>
      <p:grpSp>
        <p:nvGrpSpPr>
          <p:cNvPr id="387" name="Gruppieren"/>
          <p:cNvGrpSpPr/>
          <p:nvPr/>
        </p:nvGrpSpPr>
        <p:grpSpPr>
          <a:xfrm>
            <a:off x="11119555" y="4339448"/>
            <a:ext cx="1535290" cy="767646"/>
            <a:chOff x="0" y="0"/>
            <a:chExt cx="1535288" cy="767644"/>
          </a:xfrm>
        </p:grpSpPr>
        <p:sp>
          <p:nvSpPr>
            <p:cNvPr id="385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86" name="Studienmesse Hochschultag"/>
            <p:cNvSpPr txBox="1"/>
            <p:nvPr/>
          </p:nvSpPr>
          <p:spPr>
            <a:xfrm>
              <a:off x="0" y="77498"/>
              <a:ext cx="1535289" cy="612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Studienmesse</a:t>
              </a:r>
              <a:br/>
              <a:r>
                <a:t>Hochschultag</a:t>
              </a:r>
            </a:p>
          </p:txBody>
        </p:sp>
      </p:grpSp>
      <p:grpSp>
        <p:nvGrpSpPr>
          <p:cNvPr id="390" name="Gruppieren"/>
          <p:cNvGrpSpPr/>
          <p:nvPr/>
        </p:nvGrpSpPr>
        <p:grpSpPr>
          <a:xfrm>
            <a:off x="11119555" y="5411893"/>
            <a:ext cx="1535290" cy="767645"/>
            <a:chOff x="0" y="0"/>
            <a:chExt cx="1535288" cy="767644"/>
          </a:xfrm>
        </p:grpSpPr>
        <p:sp>
          <p:nvSpPr>
            <p:cNvPr id="388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89" name="Uni-Aufnahme-prüfungen"/>
            <p:cNvSpPr txBox="1"/>
            <p:nvPr/>
          </p:nvSpPr>
          <p:spPr>
            <a:xfrm>
              <a:off x="0" y="77498"/>
              <a:ext cx="1535289" cy="612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Uni-Aufnahme-prüfungen</a:t>
              </a:r>
            </a:p>
          </p:txBody>
        </p:sp>
      </p:grpSp>
      <p:grpSp>
        <p:nvGrpSpPr>
          <p:cNvPr id="393" name="Gruppieren"/>
          <p:cNvGrpSpPr/>
          <p:nvPr/>
        </p:nvGrpSpPr>
        <p:grpSpPr>
          <a:xfrm>
            <a:off x="11119555" y="6482079"/>
            <a:ext cx="1535290" cy="769904"/>
            <a:chOff x="0" y="0"/>
            <a:chExt cx="1535288" cy="769902"/>
          </a:xfrm>
        </p:grpSpPr>
        <p:sp>
          <p:nvSpPr>
            <p:cNvPr id="391" name="Rechteck"/>
            <p:cNvSpPr/>
            <p:nvPr/>
          </p:nvSpPr>
          <p:spPr>
            <a:xfrm>
              <a:off x="0" y="0"/>
              <a:ext cx="1535289" cy="769903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92" name="Alumni-Treffen"/>
            <p:cNvSpPr txBox="1"/>
            <p:nvPr/>
          </p:nvSpPr>
          <p:spPr>
            <a:xfrm>
              <a:off x="0" y="199277"/>
              <a:ext cx="1535289" cy="371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Alumni-Treffen</a:t>
              </a:r>
            </a:p>
          </p:txBody>
        </p:sp>
      </p:grpSp>
      <p:grpSp>
        <p:nvGrpSpPr>
          <p:cNvPr id="396" name="Gruppieren"/>
          <p:cNvGrpSpPr/>
          <p:nvPr/>
        </p:nvGrpSpPr>
        <p:grpSpPr>
          <a:xfrm>
            <a:off x="11119555" y="7554524"/>
            <a:ext cx="1535290" cy="767645"/>
            <a:chOff x="0" y="0"/>
            <a:chExt cx="1535288" cy="767644"/>
          </a:xfrm>
        </p:grpSpPr>
        <p:sp>
          <p:nvSpPr>
            <p:cNvPr id="394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95" name="Training Soft-Skills"/>
            <p:cNvSpPr txBox="1"/>
            <p:nvPr/>
          </p:nvSpPr>
          <p:spPr>
            <a:xfrm>
              <a:off x="0" y="77498"/>
              <a:ext cx="1535289" cy="612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Training</a:t>
              </a:r>
              <a:br/>
              <a:r>
                <a:t>Soft-Skills</a:t>
              </a:r>
            </a:p>
          </p:txBody>
        </p:sp>
      </p:grpSp>
      <p:grpSp>
        <p:nvGrpSpPr>
          <p:cNvPr id="399" name="Gruppieren"/>
          <p:cNvGrpSpPr/>
          <p:nvPr/>
        </p:nvGrpSpPr>
        <p:grpSpPr>
          <a:xfrm>
            <a:off x="5183857" y="8642773"/>
            <a:ext cx="1535290" cy="767645"/>
            <a:chOff x="0" y="0"/>
            <a:chExt cx="1535288" cy="767644"/>
          </a:xfrm>
        </p:grpSpPr>
        <p:sp>
          <p:nvSpPr>
            <p:cNvPr id="397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98" name="...."/>
            <p:cNvSpPr txBox="1"/>
            <p:nvPr/>
          </p:nvSpPr>
          <p:spPr>
            <a:xfrm>
              <a:off x="0" y="263172"/>
              <a:ext cx="1535289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....</a:t>
              </a:r>
            </a:p>
          </p:txBody>
        </p:sp>
      </p:grpSp>
      <p:grpSp>
        <p:nvGrpSpPr>
          <p:cNvPr id="402" name="Gruppieren"/>
          <p:cNvGrpSpPr/>
          <p:nvPr/>
        </p:nvGrpSpPr>
        <p:grpSpPr>
          <a:xfrm>
            <a:off x="6942666" y="8642773"/>
            <a:ext cx="1535290" cy="767645"/>
            <a:chOff x="0" y="0"/>
            <a:chExt cx="1535288" cy="767644"/>
          </a:xfrm>
        </p:grpSpPr>
        <p:sp>
          <p:nvSpPr>
            <p:cNvPr id="400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01" name="...."/>
            <p:cNvSpPr txBox="1"/>
            <p:nvPr/>
          </p:nvSpPr>
          <p:spPr>
            <a:xfrm>
              <a:off x="0" y="263172"/>
              <a:ext cx="1535289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....</a:t>
              </a:r>
            </a:p>
          </p:txBody>
        </p:sp>
      </p:grpSp>
      <p:grpSp>
        <p:nvGrpSpPr>
          <p:cNvPr id="405" name="Gruppieren"/>
          <p:cNvGrpSpPr/>
          <p:nvPr/>
        </p:nvGrpSpPr>
        <p:grpSpPr>
          <a:xfrm>
            <a:off x="8728568" y="8642773"/>
            <a:ext cx="1535290" cy="767645"/>
            <a:chOff x="0" y="0"/>
            <a:chExt cx="1535288" cy="767644"/>
          </a:xfrm>
        </p:grpSpPr>
        <p:sp>
          <p:nvSpPr>
            <p:cNvPr id="403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04" name="...."/>
            <p:cNvSpPr txBox="1"/>
            <p:nvPr/>
          </p:nvSpPr>
          <p:spPr>
            <a:xfrm>
              <a:off x="0" y="263172"/>
              <a:ext cx="1535289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....</a:t>
              </a:r>
            </a:p>
          </p:txBody>
        </p:sp>
      </p:grpSp>
      <p:grpSp>
        <p:nvGrpSpPr>
          <p:cNvPr id="408" name="Gruppieren"/>
          <p:cNvGrpSpPr/>
          <p:nvPr/>
        </p:nvGrpSpPr>
        <p:grpSpPr>
          <a:xfrm>
            <a:off x="11119555" y="8642773"/>
            <a:ext cx="1535290" cy="767645"/>
            <a:chOff x="0" y="0"/>
            <a:chExt cx="1535288" cy="767644"/>
          </a:xfrm>
        </p:grpSpPr>
        <p:sp>
          <p:nvSpPr>
            <p:cNvPr id="406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07" name="Bewerbung im Ausland"/>
            <p:cNvSpPr txBox="1"/>
            <p:nvPr/>
          </p:nvSpPr>
          <p:spPr>
            <a:xfrm>
              <a:off x="0" y="142522"/>
              <a:ext cx="1535289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Bewerbung im Ausland</a:t>
              </a:r>
            </a:p>
          </p:txBody>
        </p:sp>
      </p:grpSp>
      <p:sp>
        <p:nvSpPr>
          <p:cNvPr id="409" name="Beispiele!"/>
          <p:cNvSpPr txBox="1"/>
          <p:nvPr/>
        </p:nvSpPr>
        <p:spPr>
          <a:xfrm rot="20367601">
            <a:off x="6218292" y="5551611"/>
            <a:ext cx="5572196" cy="822150"/>
          </a:xfrm>
          <a:prstGeom prst="rect">
            <a:avLst/>
          </a:prstGeom>
          <a:solidFill>
            <a:srgbClr val="3DB6CD">
              <a:alpha val="32940"/>
            </a:srgbClr>
          </a:solidFill>
          <a:ln w="76200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650240">
              <a:defRPr b="1" sz="3800">
                <a:solidFill>
                  <a:srgbClr val="FF00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Beispiele!</a:t>
            </a:r>
          </a:p>
        </p:txBody>
      </p:sp>
      <p:sp>
        <p:nvSpPr>
          <p:cNvPr id="410" name="Foliennummer"/>
          <p:cNvSpPr txBox="1"/>
          <p:nvPr>
            <p:ph type="sldNum" sz="quarter" idx="2"/>
          </p:nvPr>
        </p:nvSpPr>
        <p:spPr>
          <a:xfrm>
            <a:off x="12704004" y="9430320"/>
            <a:ext cx="269851" cy="4094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1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4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6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41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4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46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4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51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4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56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4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61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Class="entr" nodeType="afterEffect" presetSubtype="4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65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Class="entr" nodeType="afterEffect" presetSubtype="4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69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Class="entr" nodeType="afterEffect" presetSubtype="4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3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Class="entr" nodeType="afterEffect" presetSubtype="4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Class="entr" nodeType="afterEffect" presetSubtype="4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81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Class="entr" nodeType="afterEffect" presetSubtype="4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85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Class="entr" nodeType="afterEffect" presetSubtype="4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89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Class="entr" nodeType="afterEffect" presetSubtype="4" presetID="2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93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Class="entr" nodeType="afterEffect" presetSubtype="4" presetID="2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9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Class="entr" nodeType="afterEffect" presetSubtype="4" presetID="2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01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Class="entr" nodeType="afterEffect" presetSubtype="4" presetID="22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05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Class="entr" nodeType="clickEffect" presetSubtype="4" presetID="22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10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Class="entr" nodeType="afterEffect" presetSubtype="4" presetID="22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3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14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Class="entr" nodeType="afterEffect" presetSubtype="4" presetID="22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18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Class="entr" nodeType="afterEffect" presetSubtype="4" presetID="22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22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Class="entr" nodeType="afterEffect" presetSubtype="4" presetID="22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26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Class="entr" nodeType="afterEffect" presetSubtype="4" presetID="22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30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Class="entr" nodeType="afterEffect" presetSubtype="4" presetID="22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34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500"/>
                            </p:stCondLst>
                            <p:childTnLst>
                              <p:par>
                                <p:cTn id="136" presetClass="entr" nodeType="afterEffect" presetSubtype="4" presetID="22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7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38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"/>
                            </p:stCondLst>
                            <p:childTnLst>
                              <p:par>
                                <p:cTn id="140" presetClass="entr" nodeType="afterEffect" presetSubtype="4" presetID="22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42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4" presetClass="entr" nodeType="afterEffect" presetSubtype="4" presetID="22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5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46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0" fill="hold"/>
                                        <p:tgtEl>
                                          <p:spTgt spid="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Class="entr" nodeType="clickEffect" presetSubtype="9" presetID="15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8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9" grpId="14"/>
      <p:bldP build="whole" bldLvl="1" animBg="1" rev="0" advAuto="0" spid="393" grpId="25"/>
      <p:bldP build="p" bldLvl="5" animBg="1" rev="0" advAuto="0" spid="323" grpId="1"/>
      <p:bldP build="whole" bldLvl="1" animBg="1" rev="0" advAuto="0" spid="399" grpId="28"/>
      <p:bldP build="whole" bldLvl="1" animBg="1" rev="0" advAuto="0" spid="375" grpId="19"/>
      <p:bldP build="whole" bldLvl="1" animBg="1" rev="0" advAuto="0" spid="350" grpId="11"/>
      <p:bldP build="whole" bldLvl="1" animBg="1" rev="0" advAuto="0" spid="384" grpId="22"/>
      <p:bldP build="whole" bldLvl="1" animBg="1" rev="0" advAuto="0" spid="326" grpId="3"/>
      <p:bldP build="whole" bldLvl="1" animBg="1" rev="0" advAuto="0" spid="381" grpId="21"/>
      <p:bldP build="whole" bldLvl="1" animBg="1" rev="0" advAuto="0" spid="365" grpId="16"/>
      <p:bldP build="whole" bldLvl="1" animBg="1" rev="0" advAuto="0" spid="396" grpId="26"/>
      <p:bldP build="whole" bldLvl="1" animBg="1" rev="0" advAuto="0" spid="408" grpId="27"/>
      <p:bldP build="whole" bldLvl="1" animBg="1" rev="0" advAuto="0" spid="402" grpId="29"/>
      <p:bldP build="whole" bldLvl="1" animBg="1" rev="0" advAuto="0" spid="341" grpId="8"/>
      <p:bldP build="whole" bldLvl="1" animBg="1" rev="0" advAuto="0" spid="372" grpId="18"/>
      <p:bldP build="whole" bldLvl="1" animBg="1" rev="0" advAuto="0" spid="387" grpId="23"/>
      <p:bldP build="whole" bldLvl="1" animBg="1" rev="0" advAuto="0" spid="405" grpId="30"/>
      <p:bldP build="whole" bldLvl="1" animBg="1" rev="0" advAuto="0" spid="356" grpId="13"/>
      <p:bldP build="whole" bldLvl="1" animBg="1" rev="0" advAuto="0" spid="347" grpId="10"/>
      <p:bldP build="whole" bldLvl="1" animBg="1" rev="0" advAuto="0" spid="332" grpId="4"/>
      <p:bldP build="whole" bldLvl="1" animBg="1" rev="0" advAuto="0" spid="329" grpId="6"/>
      <p:bldP build="whole" bldLvl="1" animBg="1" rev="0" advAuto="0" spid="368" grpId="17"/>
      <p:bldP build="whole" bldLvl="1" animBg="1" rev="0" advAuto="0" spid="378" grpId="20"/>
      <p:bldP build="whole" bldLvl="1" animBg="1" rev="0" advAuto="0" spid="409" grpId="31"/>
      <p:bldP build="whole" bldLvl="1" animBg="1" rev="0" advAuto="0" spid="390" grpId="24"/>
      <p:bldP build="whole" bldLvl="1" animBg="1" rev="0" advAuto="0" spid="362" grpId="15"/>
      <p:bldP build="whole" bldLvl="1" animBg="1" rev="0" advAuto="0" spid="322" grpId="2"/>
      <p:bldP build="whole" bldLvl="1" animBg="1" rev="0" advAuto="0" spid="344" grpId="9"/>
      <p:bldP build="whole" bldLvl="1" animBg="1" rev="0" advAuto="0" spid="335" grpId="5"/>
      <p:bldP build="whole" bldLvl="1" animBg="1" rev="0" advAuto="0" spid="353" grpId="12"/>
      <p:bldP build="whole" bldLvl="1" animBg="1" rev="0" advAuto="0" spid="338" grpId="7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ruppieren"/>
          <p:cNvGrpSpPr/>
          <p:nvPr/>
        </p:nvGrpSpPr>
        <p:grpSpPr>
          <a:xfrm>
            <a:off x="4569742" y="1382042"/>
            <a:ext cx="8420101" cy="8465539"/>
            <a:chOff x="-304800" y="-241300"/>
            <a:chExt cx="8420100" cy="8465538"/>
          </a:xfrm>
        </p:grpSpPr>
        <p:grpSp>
          <p:nvGrpSpPr>
            <p:cNvPr id="414" name="Rechteck"/>
            <p:cNvGrpSpPr/>
            <p:nvPr/>
          </p:nvGrpSpPr>
          <p:grpSpPr>
            <a:xfrm>
              <a:off x="-304801" y="-241301"/>
              <a:ext cx="8420101" cy="8465540"/>
              <a:chOff x="0" y="0"/>
              <a:chExt cx="8420100" cy="8465538"/>
            </a:xfrm>
          </p:grpSpPr>
          <p:sp>
            <p:nvSpPr>
              <p:cNvPr id="413" name="Rechteck"/>
              <p:cNvSpPr/>
              <p:nvPr/>
            </p:nvSpPr>
            <p:spPr>
              <a:xfrm>
                <a:off x="304800" y="241300"/>
                <a:ext cx="7823200" cy="79067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650240">
                  <a:defRPr sz="3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pic>
            <p:nvPicPr>
              <p:cNvPr id="412" name="Rechteck Quadrat" descr="Rechteck Quadrat"/>
              <p:cNvPicPr>
                <a:picLocks noChangeAspect="0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-1" y="-1"/>
                <a:ext cx="8420101" cy="8465540"/>
              </a:xfrm>
              <a:prstGeom prst="rect">
                <a:avLst/>
              </a:prstGeom>
              <a:effectLst/>
            </p:spPr>
          </p:pic>
        </p:grpSp>
        <p:sp>
          <p:nvSpPr>
            <p:cNvPr id="415" name="5 Jg.                           6 Jg.                            7 Jg.                 ....                Sek. II"/>
            <p:cNvSpPr txBox="1"/>
            <p:nvPr/>
          </p:nvSpPr>
          <p:spPr>
            <a:xfrm>
              <a:off x="95578" y="24835"/>
              <a:ext cx="7749447" cy="371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algn="l" defTabSz="650240">
                <a:defRPr b="1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               5 Jg.                           6 Jg.                            7 Jg.                 ....                Sek. II   </a:t>
              </a:r>
            </a:p>
          </p:txBody>
        </p:sp>
      </p:grpSp>
      <p:sp>
        <p:nvSpPr>
          <p:cNvPr id="417" name="Was sind die Schwerpunkt- aktivitäten in den einzelnen  Jahrgängen? (Weiterarbeit im BO-Team)…"/>
          <p:cNvSpPr txBox="1"/>
          <p:nvPr/>
        </p:nvSpPr>
        <p:spPr>
          <a:xfrm>
            <a:off x="134413" y="1788159"/>
            <a:ext cx="4420505" cy="6480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650240">
              <a:defRPr b="1" sz="280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Was sind die Schwerpunkt-</a:t>
            </a:r>
            <a:br/>
            <a:r>
              <a:t>aktivitäten in den einzelnen </a:t>
            </a:r>
            <a:br/>
            <a:r>
              <a:t>Jahrgängen?</a:t>
            </a:r>
            <a:br/>
            <a:r>
              <a:t>(Weiterarbeit im BO-Team)</a:t>
            </a:r>
          </a:p>
          <a:p>
            <a:pPr marL="479999" indent="-479999" algn="l" defTabSz="650240">
              <a:spcBef>
                <a:spcPts val="4200"/>
              </a:spcBef>
              <a:buSzPct val="100000"/>
              <a:buChar char="➢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1 bis 2 Schwerpunkt-aktivitäten („Must have“)</a:t>
            </a:r>
            <a:br/>
            <a:r>
              <a:t>pro Halbjahr eines</a:t>
            </a:r>
            <a:br/>
            <a:r>
              <a:t>Jahrganges markieren</a:t>
            </a:r>
          </a:p>
          <a:p>
            <a:pPr marL="479999" indent="-479999" algn="l" defTabSz="650240">
              <a:spcBef>
                <a:spcPts val="4200"/>
              </a:spcBef>
              <a:buSzPct val="100000"/>
              <a:buChar char="➢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ggf. weitere noch fehlende </a:t>
            </a:r>
            <a:br/>
            <a:r>
              <a:t>BO-Aktivitäten ergänzen</a:t>
            </a:r>
          </a:p>
          <a:p>
            <a:pPr marL="479999" indent="-479999" algn="l" defTabSz="650240">
              <a:spcBef>
                <a:spcPts val="4200"/>
              </a:spcBef>
              <a:buSzPct val="100000"/>
              <a:buChar char="➢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Übersicht als Datei (z.B. Excel) oder in TaskCard speichern</a:t>
            </a:r>
          </a:p>
        </p:txBody>
      </p:sp>
      <p:grpSp>
        <p:nvGrpSpPr>
          <p:cNvPr id="420" name="Gruppieren"/>
          <p:cNvGrpSpPr/>
          <p:nvPr/>
        </p:nvGrpSpPr>
        <p:grpSpPr>
          <a:xfrm>
            <a:off x="5093546" y="2151662"/>
            <a:ext cx="1535290" cy="767645"/>
            <a:chOff x="0" y="0"/>
            <a:chExt cx="1535288" cy="767644"/>
          </a:xfrm>
        </p:grpSpPr>
        <p:sp>
          <p:nvSpPr>
            <p:cNvPr id="418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25400" cap="flat">
              <a:solidFill>
                <a:srgbClr val="FF0000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19" name="Talente entdecken"/>
            <p:cNvSpPr txBox="1"/>
            <p:nvPr/>
          </p:nvSpPr>
          <p:spPr>
            <a:xfrm>
              <a:off x="0" y="77498"/>
              <a:ext cx="1535289" cy="612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Talente entdecken</a:t>
              </a:r>
            </a:p>
          </p:txBody>
        </p:sp>
      </p:grpSp>
      <p:grpSp>
        <p:nvGrpSpPr>
          <p:cNvPr id="423" name="Gruppieren"/>
          <p:cNvGrpSpPr/>
          <p:nvPr/>
        </p:nvGrpSpPr>
        <p:grpSpPr>
          <a:xfrm>
            <a:off x="5093546" y="5411893"/>
            <a:ext cx="1535290" cy="767645"/>
            <a:chOff x="0" y="0"/>
            <a:chExt cx="1535288" cy="767644"/>
          </a:xfrm>
        </p:grpSpPr>
        <p:sp>
          <p:nvSpPr>
            <p:cNvPr id="421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22" name="Berufe im Mittelalter"/>
            <p:cNvSpPr txBox="1"/>
            <p:nvPr/>
          </p:nvSpPr>
          <p:spPr>
            <a:xfrm>
              <a:off x="0" y="77498"/>
              <a:ext cx="1535289" cy="612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Berufe im Mittelalter</a:t>
              </a:r>
            </a:p>
          </p:txBody>
        </p:sp>
      </p:grpSp>
      <p:grpSp>
        <p:nvGrpSpPr>
          <p:cNvPr id="426" name="Gruppieren"/>
          <p:cNvGrpSpPr/>
          <p:nvPr/>
        </p:nvGrpSpPr>
        <p:grpSpPr>
          <a:xfrm>
            <a:off x="6852355" y="5411893"/>
            <a:ext cx="1535290" cy="767645"/>
            <a:chOff x="0" y="0"/>
            <a:chExt cx="1535288" cy="767644"/>
          </a:xfrm>
        </p:grpSpPr>
        <p:sp>
          <p:nvSpPr>
            <p:cNvPr id="424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25" name="Berufe der Eltern"/>
            <p:cNvSpPr txBox="1"/>
            <p:nvPr/>
          </p:nvSpPr>
          <p:spPr>
            <a:xfrm>
              <a:off x="0" y="77498"/>
              <a:ext cx="1535289" cy="612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Berufe der Eltern</a:t>
              </a:r>
            </a:p>
          </p:txBody>
        </p:sp>
      </p:grpSp>
      <p:grpSp>
        <p:nvGrpSpPr>
          <p:cNvPr id="429" name="Gruppieren"/>
          <p:cNvGrpSpPr/>
          <p:nvPr/>
        </p:nvGrpSpPr>
        <p:grpSpPr>
          <a:xfrm>
            <a:off x="6852355" y="7554524"/>
            <a:ext cx="1535290" cy="767645"/>
            <a:chOff x="0" y="0"/>
            <a:chExt cx="1535288" cy="767644"/>
          </a:xfrm>
        </p:grpSpPr>
        <p:sp>
          <p:nvSpPr>
            <p:cNvPr id="427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28" name="Betriebs-erkundung"/>
            <p:cNvSpPr txBox="1"/>
            <p:nvPr/>
          </p:nvSpPr>
          <p:spPr>
            <a:xfrm>
              <a:off x="0" y="77498"/>
              <a:ext cx="1535289" cy="612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Betriebs-erkundung</a:t>
              </a:r>
            </a:p>
          </p:txBody>
        </p:sp>
      </p:grpSp>
      <p:grpSp>
        <p:nvGrpSpPr>
          <p:cNvPr id="432" name="Gruppieren"/>
          <p:cNvGrpSpPr/>
          <p:nvPr/>
        </p:nvGrpSpPr>
        <p:grpSpPr>
          <a:xfrm>
            <a:off x="8638258" y="4337191"/>
            <a:ext cx="1535289" cy="767645"/>
            <a:chOff x="0" y="0"/>
            <a:chExt cx="1535288" cy="767644"/>
          </a:xfrm>
        </p:grpSpPr>
        <p:sp>
          <p:nvSpPr>
            <p:cNvPr id="430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31" name="Berufe u. Biografien"/>
            <p:cNvSpPr txBox="1"/>
            <p:nvPr/>
          </p:nvSpPr>
          <p:spPr>
            <a:xfrm>
              <a:off x="0" y="77498"/>
              <a:ext cx="1535289" cy="612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Berufe u. Biografien</a:t>
              </a:r>
            </a:p>
          </p:txBody>
        </p:sp>
      </p:grpSp>
      <p:grpSp>
        <p:nvGrpSpPr>
          <p:cNvPr id="435" name="Gruppieren"/>
          <p:cNvGrpSpPr/>
          <p:nvPr/>
        </p:nvGrpSpPr>
        <p:grpSpPr>
          <a:xfrm>
            <a:off x="5093546" y="6482079"/>
            <a:ext cx="1535290" cy="767646"/>
            <a:chOff x="0" y="0"/>
            <a:chExt cx="1535288" cy="767644"/>
          </a:xfrm>
        </p:grpSpPr>
        <p:sp>
          <p:nvSpPr>
            <p:cNvPr id="433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34" name="Aufgaben übernehmen"/>
            <p:cNvSpPr txBox="1"/>
            <p:nvPr/>
          </p:nvSpPr>
          <p:spPr>
            <a:xfrm>
              <a:off x="0" y="77498"/>
              <a:ext cx="1535289" cy="612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Aufgaben übernehmen</a:t>
              </a:r>
            </a:p>
          </p:txBody>
        </p:sp>
      </p:grpSp>
      <p:grpSp>
        <p:nvGrpSpPr>
          <p:cNvPr id="438" name="Gruppieren"/>
          <p:cNvGrpSpPr/>
          <p:nvPr/>
        </p:nvGrpSpPr>
        <p:grpSpPr>
          <a:xfrm>
            <a:off x="5093546" y="3269262"/>
            <a:ext cx="1535290" cy="769903"/>
            <a:chOff x="0" y="0"/>
            <a:chExt cx="1535288" cy="769902"/>
          </a:xfrm>
        </p:grpSpPr>
        <p:sp>
          <p:nvSpPr>
            <p:cNvPr id="436" name="Rechteck"/>
            <p:cNvSpPr/>
            <p:nvPr/>
          </p:nvSpPr>
          <p:spPr>
            <a:xfrm>
              <a:off x="0" y="0"/>
              <a:ext cx="1535289" cy="769903"/>
            </a:xfrm>
            <a:prstGeom prst="rect">
              <a:avLst/>
            </a:prstGeom>
            <a:solidFill>
              <a:srgbClr val="B9CDE5"/>
            </a:solidFill>
            <a:ln w="25400" cap="flat">
              <a:solidFill>
                <a:srgbClr val="FF0000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37" name="Stadtteil-erkundung"/>
            <p:cNvSpPr txBox="1"/>
            <p:nvPr/>
          </p:nvSpPr>
          <p:spPr>
            <a:xfrm>
              <a:off x="0" y="78627"/>
              <a:ext cx="1535289" cy="612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Stadtteil-erkundung</a:t>
              </a:r>
            </a:p>
          </p:txBody>
        </p:sp>
      </p:grpSp>
      <p:grpSp>
        <p:nvGrpSpPr>
          <p:cNvPr id="441" name="Gruppieren"/>
          <p:cNvGrpSpPr/>
          <p:nvPr/>
        </p:nvGrpSpPr>
        <p:grpSpPr>
          <a:xfrm>
            <a:off x="6852355" y="6509173"/>
            <a:ext cx="1535290" cy="767645"/>
            <a:chOff x="0" y="0"/>
            <a:chExt cx="1535288" cy="767644"/>
          </a:xfrm>
        </p:grpSpPr>
        <p:sp>
          <p:nvSpPr>
            <p:cNvPr id="439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40" name="Geld und…"/>
            <p:cNvSpPr txBox="1"/>
            <p:nvPr/>
          </p:nvSpPr>
          <p:spPr>
            <a:xfrm>
              <a:off x="0" y="77498"/>
              <a:ext cx="1535289" cy="612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Geld und</a:t>
              </a:r>
            </a:p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Banken</a:t>
              </a:r>
            </a:p>
          </p:txBody>
        </p:sp>
      </p:grpSp>
      <p:grpSp>
        <p:nvGrpSpPr>
          <p:cNvPr id="444" name="Gruppieren"/>
          <p:cNvGrpSpPr/>
          <p:nvPr/>
        </p:nvGrpSpPr>
        <p:grpSpPr>
          <a:xfrm>
            <a:off x="6845582" y="3269262"/>
            <a:ext cx="1535290" cy="769903"/>
            <a:chOff x="0" y="0"/>
            <a:chExt cx="1535288" cy="769902"/>
          </a:xfrm>
        </p:grpSpPr>
        <p:sp>
          <p:nvSpPr>
            <p:cNvPr id="442" name="Rechteck"/>
            <p:cNvSpPr/>
            <p:nvPr/>
          </p:nvSpPr>
          <p:spPr>
            <a:xfrm>
              <a:off x="0" y="0"/>
              <a:ext cx="1535289" cy="769903"/>
            </a:xfrm>
            <a:prstGeom prst="rect">
              <a:avLst/>
            </a:prstGeom>
            <a:solidFill>
              <a:srgbClr val="B9CDE5"/>
            </a:solidFill>
            <a:ln w="25400" cap="flat">
              <a:solidFill>
                <a:srgbClr val="FF0000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43" name="BIZ-Besuch"/>
            <p:cNvSpPr txBox="1"/>
            <p:nvPr/>
          </p:nvSpPr>
          <p:spPr>
            <a:xfrm>
              <a:off x="0" y="199277"/>
              <a:ext cx="1535289" cy="371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BIZ-Besuch</a:t>
              </a:r>
            </a:p>
          </p:txBody>
        </p:sp>
      </p:grpSp>
      <p:grpSp>
        <p:nvGrpSpPr>
          <p:cNvPr id="447" name="Gruppieren"/>
          <p:cNvGrpSpPr/>
          <p:nvPr/>
        </p:nvGrpSpPr>
        <p:grpSpPr>
          <a:xfrm>
            <a:off x="8638258" y="6482079"/>
            <a:ext cx="1535289" cy="767646"/>
            <a:chOff x="0" y="0"/>
            <a:chExt cx="1535288" cy="767644"/>
          </a:xfrm>
        </p:grpSpPr>
        <p:sp>
          <p:nvSpPr>
            <p:cNvPr id="445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46" name="Historische Arbeitsstätte"/>
            <p:cNvSpPr txBox="1"/>
            <p:nvPr/>
          </p:nvSpPr>
          <p:spPr>
            <a:xfrm>
              <a:off x="0" y="77498"/>
              <a:ext cx="1535289" cy="612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Historische Arbeitsstätte</a:t>
              </a:r>
            </a:p>
          </p:txBody>
        </p:sp>
      </p:grpSp>
      <p:grpSp>
        <p:nvGrpSpPr>
          <p:cNvPr id="450" name="Gruppieren"/>
          <p:cNvGrpSpPr/>
          <p:nvPr/>
        </p:nvGrpSpPr>
        <p:grpSpPr>
          <a:xfrm>
            <a:off x="5093546" y="4339448"/>
            <a:ext cx="1535290" cy="767646"/>
            <a:chOff x="0" y="0"/>
            <a:chExt cx="1535288" cy="767644"/>
          </a:xfrm>
        </p:grpSpPr>
        <p:sp>
          <p:nvSpPr>
            <p:cNvPr id="448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49" name="Lebenswelt-orientierung"/>
            <p:cNvSpPr txBox="1"/>
            <p:nvPr/>
          </p:nvSpPr>
          <p:spPr>
            <a:xfrm>
              <a:off x="0" y="77498"/>
              <a:ext cx="1535289" cy="612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Lebenswelt-orientierung</a:t>
              </a:r>
            </a:p>
          </p:txBody>
        </p:sp>
      </p:grpSp>
      <p:grpSp>
        <p:nvGrpSpPr>
          <p:cNvPr id="453" name="Gruppieren"/>
          <p:cNvGrpSpPr/>
          <p:nvPr/>
        </p:nvGrpSpPr>
        <p:grpSpPr>
          <a:xfrm>
            <a:off x="5093546" y="7554524"/>
            <a:ext cx="1535290" cy="767645"/>
            <a:chOff x="0" y="0"/>
            <a:chExt cx="1535288" cy="767644"/>
          </a:xfrm>
        </p:grpSpPr>
        <p:sp>
          <p:nvSpPr>
            <p:cNvPr id="451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52" name="Was kostet eigentlich ...?"/>
            <p:cNvSpPr txBox="1"/>
            <p:nvPr/>
          </p:nvSpPr>
          <p:spPr>
            <a:xfrm>
              <a:off x="0" y="142522"/>
              <a:ext cx="1535289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Was kostet eigentlich ...?</a:t>
              </a:r>
            </a:p>
          </p:txBody>
        </p:sp>
      </p:grpSp>
      <p:grpSp>
        <p:nvGrpSpPr>
          <p:cNvPr id="456" name="Gruppieren"/>
          <p:cNvGrpSpPr/>
          <p:nvPr/>
        </p:nvGrpSpPr>
        <p:grpSpPr>
          <a:xfrm>
            <a:off x="6845582" y="4339448"/>
            <a:ext cx="1535290" cy="767646"/>
            <a:chOff x="0" y="0"/>
            <a:chExt cx="1535288" cy="767644"/>
          </a:xfrm>
        </p:grpSpPr>
        <p:sp>
          <p:nvSpPr>
            <p:cNvPr id="454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55" name="MINT Girls-Camp"/>
            <p:cNvSpPr txBox="1"/>
            <p:nvPr/>
          </p:nvSpPr>
          <p:spPr>
            <a:xfrm>
              <a:off x="0" y="77498"/>
              <a:ext cx="1535289" cy="612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MINT</a:t>
              </a:r>
              <a:br/>
              <a:r>
                <a:t>Girls-Camp</a:t>
              </a:r>
            </a:p>
          </p:txBody>
        </p:sp>
      </p:grpSp>
      <p:grpSp>
        <p:nvGrpSpPr>
          <p:cNvPr id="459" name="Gruppieren"/>
          <p:cNvGrpSpPr/>
          <p:nvPr/>
        </p:nvGrpSpPr>
        <p:grpSpPr>
          <a:xfrm>
            <a:off x="6852355" y="2151662"/>
            <a:ext cx="1535290" cy="767645"/>
            <a:chOff x="0" y="0"/>
            <a:chExt cx="1535288" cy="767644"/>
          </a:xfrm>
        </p:grpSpPr>
        <p:sp>
          <p:nvSpPr>
            <p:cNvPr id="457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25400" cap="flat">
              <a:solidFill>
                <a:srgbClr val="FF0000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58" name="Zukunftstag"/>
            <p:cNvSpPr txBox="1"/>
            <p:nvPr/>
          </p:nvSpPr>
          <p:spPr>
            <a:xfrm>
              <a:off x="0" y="198148"/>
              <a:ext cx="1535289" cy="371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Zukunftstag</a:t>
              </a:r>
            </a:p>
          </p:txBody>
        </p:sp>
      </p:grpSp>
      <p:grpSp>
        <p:nvGrpSpPr>
          <p:cNvPr id="462" name="Gruppieren"/>
          <p:cNvGrpSpPr/>
          <p:nvPr/>
        </p:nvGrpSpPr>
        <p:grpSpPr>
          <a:xfrm>
            <a:off x="8611164" y="2151662"/>
            <a:ext cx="1535290" cy="767645"/>
            <a:chOff x="0" y="0"/>
            <a:chExt cx="1535288" cy="767644"/>
          </a:xfrm>
        </p:grpSpPr>
        <p:sp>
          <p:nvSpPr>
            <p:cNvPr id="460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25400" cap="flat">
              <a:solidFill>
                <a:srgbClr val="FF0000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61" name="Kompetenz-Check"/>
            <p:cNvSpPr txBox="1"/>
            <p:nvPr/>
          </p:nvSpPr>
          <p:spPr>
            <a:xfrm>
              <a:off x="0" y="77498"/>
              <a:ext cx="1535289" cy="612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Kompetenz-Check</a:t>
              </a:r>
            </a:p>
          </p:txBody>
        </p:sp>
      </p:grpSp>
      <p:sp>
        <p:nvSpPr>
          <p:cNvPr id="463" name="2. Schritt:  Unsere schulischen Schwerpunkte in der BO"/>
          <p:cNvSpPr txBox="1"/>
          <p:nvPr/>
        </p:nvSpPr>
        <p:spPr>
          <a:xfrm>
            <a:off x="193115" y="-3049"/>
            <a:ext cx="10635408" cy="1425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650240">
              <a:defRPr b="1" sz="4200">
                <a:solidFill>
                  <a:srgbClr val="3DB6C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2. Schritt: </a:t>
            </a:r>
            <a:br/>
            <a:r>
              <a:t>Unsere schulischen Schwerpunkte in der BO</a:t>
            </a:r>
          </a:p>
        </p:txBody>
      </p:sp>
      <p:grpSp>
        <p:nvGrpSpPr>
          <p:cNvPr id="466" name="Gruppieren"/>
          <p:cNvGrpSpPr/>
          <p:nvPr/>
        </p:nvGrpSpPr>
        <p:grpSpPr>
          <a:xfrm>
            <a:off x="8611164" y="5411893"/>
            <a:ext cx="1535290" cy="767645"/>
            <a:chOff x="0" y="0"/>
            <a:chExt cx="1535288" cy="767644"/>
          </a:xfrm>
        </p:grpSpPr>
        <p:sp>
          <p:nvSpPr>
            <p:cNvPr id="464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65" name="Zukunftstag"/>
            <p:cNvSpPr txBox="1"/>
            <p:nvPr/>
          </p:nvSpPr>
          <p:spPr>
            <a:xfrm>
              <a:off x="0" y="198148"/>
              <a:ext cx="1535289" cy="371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Zukunftstag</a:t>
              </a:r>
            </a:p>
          </p:txBody>
        </p:sp>
      </p:grpSp>
      <p:grpSp>
        <p:nvGrpSpPr>
          <p:cNvPr id="469" name="Gruppieren"/>
          <p:cNvGrpSpPr/>
          <p:nvPr/>
        </p:nvGrpSpPr>
        <p:grpSpPr>
          <a:xfrm>
            <a:off x="8638258" y="3282808"/>
            <a:ext cx="1535289" cy="769904"/>
            <a:chOff x="0" y="0"/>
            <a:chExt cx="1535288" cy="769902"/>
          </a:xfrm>
        </p:grpSpPr>
        <p:sp>
          <p:nvSpPr>
            <p:cNvPr id="467" name="Rechteck"/>
            <p:cNvSpPr/>
            <p:nvPr/>
          </p:nvSpPr>
          <p:spPr>
            <a:xfrm>
              <a:off x="0" y="0"/>
              <a:ext cx="1535289" cy="769903"/>
            </a:xfrm>
            <a:prstGeom prst="rect">
              <a:avLst/>
            </a:prstGeom>
            <a:solidFill>
              <a:srgbClr val="B9CDE5"/>
            </a:solidFill>
            <a:ln w="25400" cap="flat">
              <a:solidFill>
                <a:srgbClr val="FF0000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68" name="Berufsmesse"/>
            <p:cNvSpPr txBox="1"/>
            <p:nvPr/>
          </p:nvSpPr>
          <p:spPr>
            <a:xfrm>
              <a:off x="0" y="199277"/>
              <a:ext cx="1535289" cy="371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Berufsmesse</a:t>
              </a:r>
            </a:p>
          </p:txBody>
        </p:sp>
      </p:grpSp>
      <p:grpSp>
        <p:nvGrpSpPr>
          <p:cNvPr id="472" name="Gruppieren"/>
          <p:cNvGrpSpPr/>
          <p:nvPr/>
        </p:nvGrpSpPr>
        <p:grpSpPr>
          <a:xfrm>
            <a:off x="8611164" y="7554524"/>
            <a:ext cx="1535290" cy="767645"/>
            <a:chOff x="0" y="0"/>
            <a:chExt cx="1535288" cy="767644"/>
          </a:xfrm>
        </p:grpSpPr>
        <p:sp>
          <p:nvSpPr>
            <p:cNvPr id="470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71" name="BWP-einführen"/>
            <p:cNvSpPr txBox="1"/>
            <p:nvPr/>
          </p:nvSpPr>
          <p:spPr>
            <a:xfrm>
              <a:off x="0" y="198148"/>
              <a:ext cx="1535289" cy="371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BWP-einführen</a:t>
              </a:r>
            </a:p>
          </p:txBody>
        </p:sp>
      </p:grpSp>
      <p:grpSp>
        <p:nvGrpSpPr>
          <p:cNvPr id="475" name="Gruppieren"/>
          <p:cNvGrpSpPr/>
          <p:nvPr/>
        </p:nvGrpSpPr>
        <p:grpSpPr>
          <a:xfrm>
            <a:off x="10938933" y="6473049"/>
            <a:ext cx="1535290" cy="767645"/>
            <a:chOff x="0" y="0"/>
            <a:chExt cx="1535288" cy="767644"/>
          </a:xfrm>
        </p:grpSpPr>
        <p:sp>
          <p:nvSpPr>
            <p:cNvPr id="473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74" name="Schnupper-studium"/>
            <p:cNvSpPr txBox="1"/>
            <p:nvPr/>
          </p:nvSpPr>
          <p:spPr>
            <a:xfrm>
              <a:off x="0" y="77498"/>
              <a:ext cx="1535289" cy="612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Schnupper-studium</a:t>
              </a:r>
            </a:p>
          </p:txBody>
        </p:sp>
      </p:grpSp>
      <p:grpSp>
        <p:nvGrpSpPr>
          <p:cNvPr id="478" name="Gruppieren"/>
          <p:cNvGrpSpPr/>
          <p:nvPr/>
        </p:nvGrpSpPr>
        <p:grpSpPr>
          <a:xfrm>
            <a:off x="10975058" y="2151662"/>
            <a:ext cx="1535289" cy="767645"/>
            <a:chOff x="0" y="0"/>
            <a:chExt cx="1535288" cy="767644"/>
          </a:xfrm>
        </p:grpSpPr>
        <p:sp>
          <p:nvSpPr>
            <p:cNvPr id="476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25400" cap="flat">
              <a:solidFill>
                <a:srgbClr val="FF0000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77" name="Praktikum"/>
            <p:cNvSpPr txBox="1"/>
            <p:nvPr/>
          </p:nvSpPr>
          <p:spPr>
            <a:xfrm>
              <a:off x="0" y="198148"/>
              <a:ext cx="1535289" cy="371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Praktikum</a:t>
              </a:r>
            </a:p>
          </p:txBody>
        </p:sp>
      </p:grpSp>
      <p:grpSp>
        <p:nvGrpSpPr>
          <p:cNvPr id="481" name="Gruppieren"/>
          <p:cNvGrpSpPr/>
          <p:nvPr/>
        </p:nvGrpSpPr>
        <p:grpSpPr>
          <a:xfrm>
            <a:off x="10938933" y="4339448"/>
            <a:ext cx="1535290" cy="767646"/>
            <a:chOff x="0" y="0"/>
            <a:chExt cx="1535288" cy="767644"/>
          </a:xfrm>
        </p:grpSpPr>
        <p:sp>
          <p:nvSpPr>
            <p:cNvPr id="479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80" name="Studienmesse Hochschultag"/>
            <p:cNvSpPr txBox="1"/>
            <p:nvPr/>
          </p:nvSpPr>
          <p:spPr>
            <a:xfrm>
              <a:off x="0" y="77498"/>
              <a:ext cx="1535289" cy="612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Studienmesse</a:t>
              </a:r>
              <a:br/>
              <a:r>
                <a:t>Hochschultag</a:t>
              </a:r>
            </a:p>
          </p:txBody>
        </p:sp>
      </p:grpSp>
      <p:grpSp>
        <p:nvGrpSpPr>
          <p:cNvPr id="484" name="Gruppieren"/>
          <p:cNvGrpSpPr/>
          <p:nvPr/>
        </p:nvGrpSpPr>
        <p:grpSpPr>
          <a:xfrm>
            <a:off x="10938933" y="5411893"/>
            <a:ext cx="1535290" cy="767645"/>
            <a:chOff x="0" y="0"/>
            <a:chExt cx="1535288" cy="767644"/>
          </a:xfrm>
        </p:grpSpPr>
        <p:sp>
          <p:nvSpPr>
            <p:cNvPr id="482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83" name="Uni-Aufnahme-prüfungen"/>
            <p:cNvSpPr txBox="1"/>
            <p:nvPr/>
          </p:nvSpPr>
          <p:spPr>
            <a:xfrm>
              <a:off x="0" y="77498"/>
              <a:ext cx="1535289" cy="612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Uni-Aufnahme-prüfungen</a:t>
              </a:r>
            </a:p>
          </p:txBody>
        </p:sp>
      </p:grpSp>
      <p:grpSp>
        <p:nvGrpSpPr>
          <p:cNvPr id="487" name="Gruppieren"/>
          <p:cNvGrpSpPr/>
          <p:nvPr/>
        </p:nvGrpSpPr>
        <p:grpSpPr>
          <a:xfrm>
            <a:off x="10975058" y="3264746"/>
            <a:ext cx="1535289" cy="769903"/>
            <a:chOff x="0" y="0"/>
            <a:chExt cx="1535288" cy="769902"/>
          </a:xfrm>
        </p:grpSpPr>
        <p:sp>
          <p:nvSpPr>
            <p:cNvPr id="485" name="Rechteck"/>
            <p:cNvSpPr/>
            <p:nvPr/>
          </p:nvSpPr>
          <p:spPr>
            <a:xfrm>
              <a:off x="0" y="0"/>
              <a:ext cx="1535289" cy="769903"/>
            </a:xfrm>
            <a:prstGeom prst="rect">
              <a:avLst/>
            </a:prstGeom>
            <a:solidFill>
              <a:srgbClr val="B9CDE5"/>
            </a:solidFill>
            <a:ln w="25400" cap="flat">
              <a:solidFill>
                <a:srgbClr val="FF0000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86" name="Alumni-Treffen"/>
            <p:cNvSpPr txBox="1"/>
            <p:nvPr/>
          </p:nvSpPr>
          <p:spPr>
            <a:xfrm>
              <a:off x="0" y="199277"/>
              <a:ext cx="1535289" cy="371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Alumni-Treffen</a:t>
              </a:r>
            </a:p>
          </p:txBody>
        </p:sp>
      </p:grpSp>
      <p:grpSp>
        <p:nvGrpSpPr>
          <p:cNvPr id="490" name="Gruppieren"/>
          <p:cNvGrpSpPr/>
          <p:nvPr/>
        </p:nvGrpSpPr>
        <p:grpSpPr>
          <a:xfrm>
            <a:off x="10938933" y="7554524"/>
            <a:ext cx="1535290" cy="767645"/>
            <a:chOff x="0" y="0"/>
            <a:chExt cx="1535288" cy="767644"/>
          </a:xfrm>
        </p:grpSpPr>
        <p:sp>
          <p:nvSpPr>
            <p:cNvPr id="488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89" name="Training Soft-Skills"/>
            <p:cNvSpPr txBox="1"/>
            <p:nvPr/>
          </p:nvSpPr>
          <p:spPr>
            <a:xfrm>
              <a:off x="0" y="77498"/>
              <a:ext cx="1535289" cy="612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Training</a:t>
              </a:r>
              <a:br/>
              <a:r>
                <a:t>Soft-Skills</a:t>
              </a:r>
            </a:p>
          </p:txBody>
        </p:sp>
      </p:grpSp>
      <p:grpSp>
        <p:nvGrpSpPr>
          <p:cNvPr id="493" name="Gruppieren"/>
          <p:cNvGrpSpPr/>
          <p:nvPr/>
        </p:nvGrpSpPr>
        <p:grpSpPr>
          <a:xfrm>
            <a:off x="5093546" y="8642773"/>
            <a:ext cx="1535290" cy="767645"/>
            <a:chOff x="0" y="0"/>
            <a:chExt cx="1535288" cy="767644"/>
          </a:xfrm>
        </p:grpSpPr>
        <p:sp>
          <p:nvSpPr>
            <p:cNvPr id="491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92" name="...."/>
            <p:cNvSpPr txBox="1"/>
            <p:nvPr/>
          </p:nvSpPr>
          <p:spPr>
            <a:xfrm>
              <a:off x="0" y="263172"/>
              <a:ext cx="1535289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....</a:t>
              </a:r>
            </a:p>
          </p:txBody>
        </p:sp>
      </p:grpSp>
      <p:grpSp>
        <p:nvGrpSpPr>
          <p:cNvPr id="496" name="Gruppieren"/>
          <p:cNvGrpSpPr/>
          <p:nvPr/>
        </p:nvGrpSpPr>
        <p:grpSpPr>
          <a:xfrm>
            <a:off x="6852355" y="8642773"/>
            <a:ext cx="1535290" cy="767645"/>
            <a:chOff x="0" y="0"/>
            <a:chExt cx="1535288" cy="767644"/>
          </a:xfrm>
        </p:grpSpPr>
        <p:sp>
          <p:nvSpPr>
            <p:cNvPr id="494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95" name="...."/>
            <p:cNvSpPr txBox="1"/>
            <p:nvPr/>
          </p:nvSpPr>
          <p:spPr>
            <a:xfrm>
              <a:off x="0" y="263172"/>
              <a:ext cx="1535289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....</a:t>
              </a:r>
            </a:p>
          </p:txBody>
        </p:sp>
      </p:grpSp>
      <p:grpSp>
        <p:nvGrpSpPr>
          <p:cNvPr id="499" name="Gruppieren"/>
          <p:cNvGrpSpPr/>
          <p:nvPr/>
        </p:nvGrpSpPr>
        <p:grpSpPr>
          <a:xfrm>
            <a:off x="8638258" y="8642773"/>
            <a:ext cx="1535289" cy="767645"/>
            <a:chOff x="0" y="0"/>
            <a:chExt cx="1535288" cy="767644"/>
          </a:xfrm>
        </p:grpSpPr>
        <p:sp>
          <p:nvSpPr>
            <p:cNvPr id="497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98" name="...."/>
            <p:cNvSpPr txBox="1"/>
            <p:nvPr/>
          </p:nvSpPr>
          <p:spPr>
            <a:xfrm>
              <a:off x="0" y="263172"/>
              <a:ext cx="1535289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....</a:t>
              </a:r>
            </a:p>
          </p:txBody>
        </p:sp>
      </p:grpSp>
      <p:grpSp>
        <p:nvGrpSpPr>
          <p:cNvPr id="502" name="Gruppieren"/>
          <p:cNvGrpSpPr/>
          <p:nvPr/>
        </p:nvGrpSpPr>
        <p:grpSpPr>
          <a:xfrm>
            <a:off x="10938933" y="8642773"/>
            <a:ext cx="1535290" cy="767645"/>
            <a:chOff x="0" y="0"/>
            <a:chExt cx="1535288" cy="767644"/>
          </a:xfrm>
        </p:grpSpPr>
        <p:sp>
          <p:nvSpPr>
            <p:cNvPr id="500" name="Rechteck"/>
            <p:cNvSpPr/>
            <p:nvPr/>
          </p:nvSpPr>
          <p:spPr>
            <a:xfrm>
              <a:off x="0" y="0"/>
              <a:ext cx="1535289" cy="767645"/>
            </a:xfrm>
            <a:prstGeom prst="rect">
              <a:avLst/>
            </a:prstGeom>
            <a:solidFill>
              <a:srgbClr val="B9CDE5"/>
            </a:solidFill>
            <a:ln w="12700" cap="flat">
              <a:solidFill>
                <a:srgbClr val="4A7EBB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01" name="Bewerbung im Ausland"/>
            <p:cNvSpPr txBox="1"/>
            <p:nvPr/>
          </p:nvSpPr>
          <p:spPr>
            <a:xfrm>
              <a:off x="0" y="142522"/>
              <a:ext cx="1535289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650240">
                <a:defRPr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Bewerbung im Ausland</a:t>
              </a:r>
            </a:p>
          </p:txBody>
        </p:sp>
      </p:grpSp>
      <p:sp>
        <p:nvSpPr>
          <p:cNvPr id="503" name="Beispiele!"/>
          <p:cNvSpPr txBox="1"/>
          <p:nvPr/>
        </p:nvSpPr>
        <p:spPr>
          <a:xfrm rot="20367601">
            <a:off x="5724905" y="5026698"/>
            <a:ext cx="5572196" cy="822150"/>
          </a:xfrm>
          <a:prstGeom prst="rect">
            <a:avLst/>
          </a:prstGeom>
          <a:solidFill>
            <a:srgbClr val="3DB6CD">
              <a:alpha val="32940"/>
            </a:srgbClr>
          </a:solidFill>
          <a:ln w="76200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650240">
              <a:defRPr b="1" sz="3800">
                <a:solidFill>
                  <a:srgbClr val="FF00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Beispiele!</a:t>
            </a:r>
          </a:p>
        </p:txBody>
      </p:sp>
      <p:sp>
        <p:nvSpPr>
          <p:cNvPr id="504" name="Foliennummer"/>
          <p:cNvSpPr txBox="1"/>
          <p:nvPr>
            <p:ph type="sldNum" sz="quarter" idx="2"/>
          </p:nvPr>
        </p:nvSpPr>
        <p:spPr>
          <a:xfrm>
            <a:off x="12525459" y="9320243"/>
            <a:ext cx="396952" cy="4094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6" dur="1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"/>
                            </p:stCondLst>
                            <p:childTnLst>
                              <p:par>
                                <p:cTn id="48" presetClass="entr" nodeType="after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1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"/>
                            </p:stCondLst>
                            <p:childTnLst>
                              <p:par>
                                <p:cTn id="52" presetClass="entr" nodeType="after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4" dur="1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"/>
                            </p:stCondLst>
                            <p:childTnLst>
                              <p:par>
                                <p:cTn id="56" presetClass="entr" nodeType="after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8" dur="1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"/>
                            </p:stCondLst>
                            <p:childTnLst>
                              <p:par>
                                <p:cTn id="60" presetClass="entr" nodeType="afterEffect" presetSubtype="8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2" dur="1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Class="entr" nodeType="afterEffect" presetSubtype="8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6" dur="1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"/>
                            </p:stCondLst>
                            <p:childTnLst>
                              <p:par>
                                <p:cTn id="68" presetClass="entr" nodeType="afterEffect" presetSubtype="8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0" dur="1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"/>
                            </p:stCondLst>
                            <p:childTnLst>
                              <p:par>
                                <p:cTn id="72" presetClass="entr" nodeType="afterEffect" presetSubtype="8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4" dur="1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"/>
                            </p:stCondLst>
                            <p:childTnLst>
                              <p:par>
                                <p:cTn id="76" presetClass="entr" nodeType="afterEffect" presetSubtype="8" presetID="2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8" dur="1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"/>
                            </p:stCondLst>
                            <p:childTnLst>
                              <p:par>
                                <p:cTn id="80" presetClass="entr" nodeType="afterEffect" presetSubtype="8" presetID="2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2" dur="1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Class="entr" nodeType="afterEffect" presetSubtype="8" presetID="2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6" dur="1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00"/>
                            </p:stCondLst>
                            <p:childTnLst>
                              <p:par>
                                <p:cTn id="88" presetClass="entr" nodeType="afterEffect" presetSubtype="8" presetID="22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90" dur="1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Class="entr" nodeType="click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Class="entr" nodeType="click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ntr" nodeType="clickEffect" presetSubtype="8" presetID="22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3" dur="199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99"/>
                            </p:stCondLst>
                            <p:childTnLst>
                              <p:par>
                                <p:cTn id="105" presetClass="entr" nodeType="afterEffect" presetSubtype="8" presetID="22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7" dur="199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8"/>
                            </p:stCondLst>
                            <p:childTnLst>
                              <p:par>
                                <p:cTn id="109" presetClass="entr" nodeType="afterEffect" presetSubtype="8" presetID="22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1" dur="199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97"/>
                            </p:stCondLst>
                            <p:childTnLst>
                              <p:par>
                                <p:cTn id="113" presetClass="entr" nodeType="afterEffect" presetSubtype="8" presetID="22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5" dur="199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fill="hold"/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Class="entr" nodeType="afterEffect" presetSubtype="8" presetID="22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3" dur="1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"/>
                            </p:stCondLst>
                            <p:childTnLst>
                              <p:par>
                                <p:cTn id="125" presetClass="entr" nodeType="afterEffect" presetSubtype="8" presetID="22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7" dur="1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"/>
                            </p:stCondLst>
                            <p:childTnLst>
                              <p:par>
                                <p:cTn id="129" presetClass="entr" nodeType="afterEffect" presetSubtype="8" presetID="22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1" dur="1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"/>
                            </p:stCondLst>
                            <p:childTnLst>
                              <p:par>
                                <p:cTn id="133" presetClass="entr" nodeType="afterEffect" presetSubtype="8" presetID="22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5" dur="199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fill="hold"/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Class="entr" nodeType="clickEffect" presetSubtype="9" presetID="15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3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8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6" grpId="1"/>
      <p:bldP build="whole" bldLvl="1" animBg="1" rev="0" advAuto="0" spid="429" grpId="19"/>
      <p:bldP build="whole" bldLvl="1" animBg="1" rev="0" advAuto="0" spid="493" grpId="27"/>
      <p:bldP build="whole" bldLvl="1" animBg="1" rev="0" advAuto="0" spid="459" grpId="5"/>
      <p:bldP build="whole" bldLvl="1" animBg="1" rev="0" advAuto="0" spid="466" grpId="14"/>
      <p:bldP build="whole" bldLvl="1" animBg="1" rev="0" advAuto="0" spid="478" grpId="21"/>
      <p:bldP build="whole" bldLvl="1" animBg="1" rev="0" advAuto="0" spid="487" grpId="22"/>
      <p:bldP build="whole" bldLvl="1" animBg="1" rev="0" advAuto="0" spid="469" grpId="8"/>
      <p:bldP build="whole" bldLvl="1" animBg="1" rev="0" advAuto="0" spid="472" grpId="20"/>
      <p:bldP build="whole" bldLvl="1" animBg="1" rev="0" advAuto="0" spid="496" grpId="28"/>
      <p:bldP build="whole" bldLvl="1" animBg="1" rev="0" advAuto="0" spid="499" grpId="29"/>
      <p:bldP build="whole" bldLvl="1" animBg="1" rev="0" advAuto="0" spid="450" grpId="10"/>
      <p:bldP build="whole" bldLvl="1" animBg="1" rev="0" advAuto="0" spid="462" grpId="7"/>
      <p:bldP build="whole" bldLvl="1" animBg="1" rev="0" advAuto="0" spid="441" grpId="17"/>
      <p:bldP build="whole" bldLvl="1" animBg="1" rev="0" advAuto="0" spid="432" grpId="9"/>
      <p:bldP build="whole" bldLvl="1" animBg="1" rev="0" advAuto="0" spid="453" grpId="18"/>
      <p:bldP build="whole" bldLvl="1" animBg="1" rev="0" advAuto="0" spid="420" grpId="3"/>
      <p:bldP build="whole" bldLvl="1" animBg="1" rev="0" advAuto="0" spid="484" grpId="24"/>
      <p:bldP build="whole" bldLvl="1" animBg="1" rev="0" advAuto="0" spid="438" grpId="4"/>
      <p:bldP build="p" bldLvl="5" animBg="1" rev="0" advAuto="0" spid="417" grpId="2"/>
      <p:bldP build="whole" bldLvl="1" animBg="1" rev="0" advAuto="0" spid="456" grpId="11"/>
      <p:bldP build="whole" bldLvl="1" animBg="1" rev="0" advAuto="0" spid="475" grpId="25"/>
      <p:bldP build="whole" bldLvl="1" animBg="1" rev="0" advAuto="0" spid="423" grpId="12"/>
      <p:bldP build="whole" bldLvl="1" animBg="1" rev="0" advAuto="0" spid="490" grpId="26"/>
      <p:bldP build="whole" bldLvl="1" animBg="1" rev="0" advAuto="0" spid="444" grpId="6"/>
      <p:bldP build="whole" bldLvl="1" animBg="1" rev="0" advAuto="0" spid="502" grpId="30"/>
      <p:bldP build="whole" bldLvl="1" animBg="1" rev="0" advAuto="0" spid="426" grpId="13"/>
      <p:bldP build="whole" bldLvl="1" animBg="1" rev="0" advAuto="0" spid="481" grpId="23"/>
      <p:bldP build="whole" bldLvl="1" animBg="1" rev="0" advAuto="0" spid="503" grpId="31"/>
      <p:bldP build="whole" bldLvl="1" animBg="1" rev="0" advAuto="0" spid="447" grpId="16"/>
      <p:bldP build="whole" bldLvl="1" animBg="1" rev="0" advAuto="0" spid="435" grpId="1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Exkurs: Team-Software für die gemeinsame Arbeit in der Projektgruppe"/>
          <p:cNvSpPr txBox="1"/>
          <p:nvPr/>
        </p:nvSpPr>
        <p:spPr>
          <a:xfrm>
            <a:off x="203651" y="113340"/>
            <a:ext cx="9304304" cy="1425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650240">
              <a:defRPr b="1" sz="4200">
                <a:solidFill>
                  <a:srgbClr val="3DB6C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Exkurs: Team-Software für die gemeinsame Arbeit in der Projektgruppe</a:t>
            </a:r>
          </a:p>
        </p:txBody>
      </p:sp>
      <p:sp>
        <p:nvSpPr>
          <p:cNvPr id="507" name="Für die (asynchrone) Bearbeitung von BO-Bausteinen und zur Weiterentwicklung  des BO-Konzeptes im Team bieten sich verschiedene Softwarelösungen (sog. Groupware) an, z.B.…"/>
          <p:cNvSpPr txBox="1"/>
          <p:nvPr/>
        </p:nvSpPr>
        <p:spPr>
          <a:xfrm>
            <a:off x="372125" y="1785902"/>
            <a:ext cx="12097219" cy="2339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65024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Für die (asynchrone) </a:t>
            </a:r>
            <a:r>
              <a:rPr b="1"/>
              <a:t>Bearbeitung</a:t>
            </a:r>
            <a:r>
              <a:t> von BO-Bausteinen und zur Weiterentwicklung </a:t>
            </a:r>
            <a:br/>
            <a:r>
              <a:t>des BO-Konzeptes </a:t>
            </a:r>
            <a:r>
              <a:rPr b="1"/>
              <a:t>im Team</a:t>
            </a:r>
            <a:r>
              <a:t> bieten sich verschiedene Softwarelösungen (sog. Groupware) an, z.B.</a:t>
            </a:r>
          </a:p>
          <a:p>
            <a:pPr marL="254786" indent="-254786" algn="l" defTabSz="650240">
              <a:buSzPct val="100000"/>
              <a:buChar char="•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Trello</a:t>
            </a:r>
            <a:r>
              <a:t> (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www.trello.com</a:t>
            </a:r>
            <a:r>
              <a:t>) mit Server im Ausland </a:t>
            </a:r>
          </a:p>
          <a:p>
            <a:pPr marL="254786" indent="-254786" algn="l" defTabSz="650240">
              <a:buSzPct val="100000"/>
              <a:buChar char="•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MeisterTask</a:t>
            </a:r>
            <a:r>
              <a:t> (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www.meistertask.com</a:t>
            </a:r>
            <a:r>
              <a:t>) mit Server in Deutschland (DSGVO-konform)</a:t>
            </a:r>
          </a:p>
          <a:p>
            <a:pPr algn="l" defTabSz="65024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(unabhängig vom Betriebssystem, auch mit mobilen Geräten, kostenfrei in der Basisversion)</a:t>
            </a:r>
          </a:p>
        </p:txBody>
      </p:sp>
      <p:pic>
        <p:nvPicPr>
          <p:cNvPr id="508" name="Bildschirmfoto 2019-03-13 um 12.22.27.png" descr="Bildschirmfoto 2019-03-13 um 12.22.2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5006" y="4013776"/>
            <a:ext cx="11234788" cy="518590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139700" dist="25400" dir="5400000">
              <a:srgbClr val="000000">
                <a:alpha val="75000"/>
              </a:srgbClr>
            </a:outerShdw>
          </a:effectLst>
        </p:spPr>
      </p:pic>
      <p:sp>
        <p:nvSpPr>
          <p:cNvPr id="509" name="Beispiel MeisterTask: Mit dieser Software können BO-Bausteine einschließlich der Materialien, Check-/ToDo-Listen etc. erstellt, dupliziert und verschoben werden."/>
          <p:cNvSpPr txBox="1"/>
          <p:nvPr/>
        </p:nvSpPr>
        <p:spPr>
          <a:xfrm>
            <a:off x="577066" y="8541625"/>
            <a:ext cx="11850669" cy="815849"/>
          </a:xfrm>
          <a:prstGeom prst="rect">
            <a:avLst/>
          </a:prstGeom>
          <a:solidFill>
            <a:srgbClr val="EFFF3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650240">
              <a:def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Beispiel </a:t>
            </a:r>
            <a:r>
              <a:rPr b="1"/>
              <a:t>MeisterTask</a:t>
            </a:r>
            <a:r>
              <a:t>: Mit dieser Software können BO-Bausteine einschließlich der</a:t>
            </a:r>
            <a:br/>
            <a:r>
              <a:t>Materialien, Check-/ToDo-Listen etc. erstellt, dupliziert und verschoben werden.</a:t>
            </a:r>
          </a:p>
        </p:txBody>
      </p:sp>
      <p:sp>
        <p:nvSpPr>
          <p:cNvPr id="510" name="Foliennummer"/>
          <p:cNvSpPr txBox="1"/>
          <p:nvPr>
            <p:ph type="sldNum" sz="quarter" idx="2"/>
          </p:nvPr>
        </p:nvSpPr>
        <p:spPr>
          <a:xfrm>
            <a:off x="12560082" y="9289231"/>
            <a:ext cx="282424" cy="4094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8" presetID="2" grpId="3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7" grpId="1"/>
      <p:bldP build="whole" bldLvl="1" animBg="1" rev="0" advAuto="0" spid="508" grpId="2"/>
      <p:bldP build="whole" bldLvl="1" animBg="1" rev="0" advAuto="0" spid="509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3. Schritt: BO-Bausteine erstellen…"/>
          <p:cNvSpPr txBox="1"/>
          <p:nvPr/>
        </p:nvSpPr>
        <p:spPr>
          <a:xfrm>
            <a:off x="222014" y="138627"/>
            <a:ext cx="9779001" cy="129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650240">
              <a:defRPr b="1" sz="3800">
                <a:solidFill>
                  <a:srgbClr val="3DB6C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3. Schritt: BO-Bausteine erstellen</a:t>
            </a:r>
          </a:p>
          <a:p>
            <a:pPr algn="l" defTabSz="650240">
              <a:defRPr b="1" sz="3800">
                <a:solidFill>
                  <a:srgbClr val="3DB6C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zunächst nur von den Schwerpunktaktivitäten </a:t>
            </a:r>
          </a:p>
        </p:txBody>
      </p:sp>
      <p:pic>
        <p:nvPicPr>
          <p:cNvPr id="513" name="BO-Baustein Beispiel GirlsDay 7.2 H.pdf.pdf" descr="BO-Baustein Beispiel GirlsDay 7.2 H.pdf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2668567" y="249045"/>
            <a:ext cx="7420671" cy="10494948"/>
          </a:xfrm>
          <a:prstGeom prst="rect">
            <a:avLst/>
          </a:prstGeom>
          <a:ln w="25400">
            <a:solidFill>
              <a:srgbClr val="3F6797"/>
            </a:solidFill>
            <a:custDash>
              <a:ds d="600000" sp="600000"/>
            </a:custDash>
            <a:miter lim="400000"/>
          </a:ln>
        </p:spPr>
      </p:pic>
      <p:sp>
        <p:nvSpPr>
          <p:cNvPr id="514" name="VORSCHLAG…"/>
          <p:cNvSpPr txBox="1"/>
          <p:nvPr/>
        </p:nvSpPr>
        <p:spPr>
          <a:xfrm rot="20367601">
            <a:off x="7807759" y="6138302"/>
            <a:ext cx="4170117" cy="1444450"/>
          </a:xfrm>
          <a:prstGeom prst="rect">
            <a:avLst/>
          </a:prstGeom>
          <a:solidFill>
            <a:srgbClr val="3DB6CD">
              <a:alpha val="32940"/>
            </a:srgbClr>
          </a:solidFill>
          <a:ln w="76200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650240">
              <a:defRPr b="1" sz="3800">
                <a:solidFill>
                  <a:srgbClr val="3DB6CD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VORSCHLAG</a:t>
            </a:r>
          </a:p>
          <a:p>
            <a:pPr defTabSz="650240">
              <a:defRPr b="1" sz="3800">
                <a:solidFill>
                  <a:srgbClr val="3DB6CD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Bitte anpassen!</a:t>
            </a:r>
          </a:p>
        </p:txBody>
      </p:sp>
      <p:sp>
        <p:nvSpPr>
          <p:cNvPr id="515" name="Linien"/>
          <p:cNvSpPr/>
          <p:nvPr/>
        </p:nvSpPr>
        <p:spPr>
          <a:xfrm>
            <a:off x="2820484" y="3068593"/>
            <a:ext cx="395014" cy="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  <a:effectLst>
            <a:outerShdw sx="100000" sy="100000" kx="0" ky="0" algn="b" rotWithShape="0" blurRad="50800" dist="25400" dir="5400000">
              <a:srgbClr val="808080">
                <a:alpha val="37998"/>
              </a:srgbClr>
            </a:outerShdw>
          </a:effectLst>
        </p:spPr>
        <p:txBody>
          <a:bodyPr lIns="65023" tIns="65023" rIns="65023" bIns="65023"/>
          <a:lstStyle/>
          <a:p>
            <a:pPr algn="l" defTabSz="650240"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6" name="Linien"/>
          <p:cNvSpPr/>
          <p:nvPr/>
        </p:nvSpPr>
        <p:spPr>
          <a:xfrm>
            <a:off x="2820484" y="5927863"/>
            <a:ext cx="395014" cy="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  <a:effectLst>
            <a:outerShdw sx="100000" sy="100000" kx="0" ky="0" algn="b" rotWithShape="0" blurRad="50800" dist="25400" dir="5400000">
              <a:srgbClr val="808080">
                <a:alpha val="37998"/>
              </a:srgbClr>
            </a:outerShdw>
          </a:effectLst>
        </p:spPr>
        <p:txBody>
          <a:bodyPr lIns="65023" tIns="65023" rIns="65023" bIns="65023"/>
          <a:lstStyle/>
          <a:p>
            <a:pPr algn="l" defTabSz="650240"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7" name="Linien"/>
          <p:cNvSpPr/>
          <p:nvPr/>
        </p:nvSpPr>
        <p:spPr>
          <a:xfrm>
            <a:off x="2820484" y="7135979"/>
            <a:ext cx="395014" cy="1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  <a:effectLst>
            <a:outerShdw sx="100000" sy="100000" kx="0" ky="0" algn="b" rotWithShape="0" blurRad="50800" dist="25400" dir="5400000">
              <a:srgbClr val="808080">
                <a:alpha val="37998"/>
              </a:srgbClr>
            </a:outerShdw>
          </a:effectLst>
        </p:spPr>
        <p:txBody>
          <a:bodyPr lIns="65023" tIns="65023" rIns="65023" bIns="65023"/>
          <a:lstStyle/>
          <a:p>
            <a:pPr algn="l" defTabSz="650240"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8" name="Rechteck"/>
          <p:cNvSpPr/>
          <p:nvPr/>
        </p:nvSpPr>
        <p:spPr>
          <a:xfrm>
            <a:off x="1284327" y="2945076"/>
            <a:ext cx="1723532" cy="214490"/>
          </a:xfrm>
          <a:prstGeom prst="rect">
            <a:avLst/>
          </a:prstGeom>
          <a:solidFill>
            <a:srgbClr val="FFFF00">
              <a:alpha val="19999"/>
            </a:srgbClr>
          </a:solidFill>
          <a:ln w="12700">
            <a:solidFill>
              <a:srgbClr val="FF2600"/>
            </a:solidFill>
          </a:ln>
          <a:effectLst>
            <a:outerShdw sx="100000" sy="100000" kx="0" ky="0" algn="b" rotWithShape="0" blurRad="50800" dist="25400" dir="5400000">
              <a:srgbClr val="808080">
                <a:alpha val="34999"/>
              </a:srgbClr>
            </a:outerShdw>
          </a:effectLst>
        </p:spPr>
        <p:txBody>
          <a:bodyPr lIns="65023" tIns="65023" rIns="65023" bIns="65023" anchor="ctr"/>
          <a:lstStyle/>
          <a:p>
            <a:pPr defTabSz="65024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9" name="Rechteck"/>
          <p:cNvSpPr/>
          <p:nvPr/>
        </p:nvSpPr>
        <p:spPr>
          <a:xfrm>
            <a:off x="1302389" y="5813560"/>
            <a:ext cx="1687408" cy="203209"/>
          </a:xfrm>
          <a:prstGeom prst="rect">
            <a:avLst/>
          </a:prstGeom>
          <a:solidFill>
            <a:srgbClr val="FFFF00">
              <a:alpha val="19999"/>
            </a:srgbClr>
          </a:solidFill>
          <a:ln w="12700">
            <a:solidFill>
              <a:srgbClr val="FF2600"/>
            </a:solidFill>
          </a:ln>
          <a:effectLst>
            <a:outerShdw sx="100000" sy="100000" kx="0" ky="0" algn="b" rotWithShape="0" blurRad="50800" dist="25400" dir="5400000">
              <a:srgbClr val="808080">
                <a:alpha val="34999"/>
              </a:srgbClr>
            </a:outerShdw>
          </a:effectLst>
        </p:spPr>
        <p:txBody>
          <a:bodyPr lIns="65023" tIns="65023" rIns="65023" bIns="65023" anchor="ctr"/>
          <a:lstStyle/>
          <a:p>
            <a:pPr defTabSz="65024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0" name="Rechteck"/>
          <p:cNvSpPr/>
          <p:nvPr/>
        </p:nvSpPr>
        <p:spPr>
          <a:xfrm>
            <a:off x="1302389" y="7002660"/>
            <a:ext cx="1687408" cy="215839"/>
          </a:xfrm>
          <a:prstGeom prst="rect">
            <a:avLst/>
          </a:prstGeom>
          <a:solidFill>
            <a:srgbClr val="FFFF00">
              <a:alpha val="19999"/>
            </a:srgbClr>
          </a:solidFill>
          <a:ln w="12700">
            <a:solidFill>
              <a:srgbClr val="FF2600"/>
            </a:solidFill>
          </a:ln>
          <a:effectLst>
            <a:outerShdw sx="100000" sy="100000" kx="0" ky="0" algn="b" rotWithShape="0" blurRad="50800" dist="25400" dir="5400000">
              <a:srgbClr val="808080">
                <a:alpha val="34999"/>
              </a:srgbClr>
            </a:outerShdw>
          </a:effectLst>
        </p:spPr>
        <p:txBody>
          <a:bodyPr lIns="65023" tIns="65023" rIns="65023" bIns="65023" anchor="ctr"/>
          <a:lstStyle/>
          <a:p>
            <a:pPr defTabSz="65024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1" name="Oval"/>
          <p:cNvSpPr/>
          <p:nvPr/>
        </p:nvSpPr>
        <p:spPr>
          <a:xfrm>
            <a:off x="4715483" y="2241984"/>
            <a:ext cx="1664830" cy="697655"/>
          </a:xfrm>
          <a:prstGeom prst="ellipse">
            <a:avLst/>
          </a:prstGeom>
          <a:ln w="25400">
            <a:solidFill>
              <a:srgbClr val="FF0000"/>
            </a:solidFill>
          </a:ln>
          <a:effectLst>
            <a:outerShdw sx="100000" sy="100000" kx="0" ky="0" algn="b" rotWithShape="0" blurRad="50800" dist="25400" dir="5400000">
              <a:srgbClr val="808080">
                <a:alpha val="34999"/>
              </a:srgbClr>
            </a:outerShdw>
          </a:effectLst>
        </p:spPr>
        <p:txBody>
          <a:bodyPr lIns="65023" tIns="65023" rIns="65023" bIns="65023" anchor="ctr"/>
          <a:lstStyle/>
          <a:p>
            <a:pPr defTabSz="65024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2" name="Oval"/>
          <p:cNvSpPr/>
          <p:nvPr/>
        </p:nvSpPr>
        <p:spPr>
          <a:xfrm>
            <a:off x="8112350" y="2241984"/>
            <a:ext cx="1700954" cy="697655"/>
          </a:xfrm>
          <a:prstGeom prst="ellipse">
            <a:avLst/>
          </a:prstGeom>
          <a:ln w="25400">
            <a:solidFill>
              <a:srgbClr val="FF0000"/>
            </a:solidFill>
          </a:ln>
          <a:effectLst>
            <a:outerShdw sx="100000" sy="100000" kx="0" ky="0" algn="b" rotWithShape="0" blurRad="50800" dist="25400" dir="5400000">
              <a:srgbClr val="808080">
                <a:alpha val="34999"/>
              </a:srgbClr>
            </a:outerShdw>
          </a:effectLst>
        </p:spPr>
        <p:txBody>
          <a:bodyPr lIns="65023" tIns="65023" rIns="65023" bIns="65023" anchor="ctr"/>
          <a:lstStyle/>
          <a:p>
            <a:pPr defTabSz="65024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3" name="Oval"/>
          <p:cNvSpPr/>
          <p:nvPr/>
        </p:nvSpPr>
        <p:spPr>
          <a:xfrm>
            <a:off x="1318617" y="2229115"/>
            <a:ext cx="1664830" cy="723393"/>
          </a:xfrm>
          <a:prstGeom prst="ellipse">
            <a:avLst/>
          </a:prstGeom>
          <a:ln w="25400">
            <a:solidFill>
              <a:srgbClr val="FF0000"/>
            </a:solidFill>
          </a:ln>
          <a:effectLst>
            <a:outerShdw sx="100000" sy="100000" kx="0" ky="0" algn="b" rotWithShape="0" blurRad="50800" dist="25400" dir="5400000">
              <a:srgbClr val="808080">
                <a:alpha val="34999"/>
              </a:srgbClr>
            </a:outerShdw>
          </a:effectLst>
        </p:spPr>
        <p:txBody>
          <a:bodyPr lIns="65023" tIns="65023" rIns="65023" bIns="65023" anchor="ctr"/>
          <a:lstStyle/>
          <a:p>
            <a:pPr defTabSz="65024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4" name="Oval"/>
          <p:cNvSpPr/>
          <p:nvPr/>
        </p:nvSpPr>
        <p:spPr>
          <a:xfrm>
            <a:off x="3035855" y="2241984"/>
            <a:ext cx="1627219" cy="697655"/>
          </a:xfrm>
          <a:prstGeom prst="ellipse">
            <a:avLst/>
          </a:prstGeom>
          <a:ln w="25400">
            <a:solidFill>
              <a:srgbClr val="FF0000"/>
            </a:solidFill>
          </a:ln>
          <a:effectLst>
            <a:outerShdw sx="100000" sy="100000" kx="0" ky="0" algn="b" rotWithShape="0" blurRad="50800" dist="25400" dir="5400000">
              <a:srgbClr val="808080">
                <a:alpha val="34999"/>
              </a:srgbClr>
            </a:outerShdw>
          </a:effectLst>
        </p:spPr>
        <p:txBody>
          <a:bodyPr lIns="65023" tIns="65023" rIns="65023" bIns="65023" anchor="ctr"/>
          <a:lstStyle/>
          <a:p>
            <a:pPr defTabSz="65024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5" name="Vorlage siehe Word-Datei „ BO-Baustein Vorlage.docx“"/>
          <p:cNvSpPr txBox="1"/>
          <p:nvPr/>
        </p:nvSpPr>
        <p:spPr>
          <a:xfrm>
            <a:off x="3500320" y="9383776"/>
            <a:ext cx="5757166" cy="434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650240">
              <a:defRPr sz="2000">
                <a:solidFill>
                  <a:srgbClr val="3EB6C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Vorlage siehe Word-Datei „ BO-Baustein Vorlage.docx“</a:t>
            </a:r>
          </a:p>
        </p:txBody>
      </p:sp>
      <p:sp>
        <p:nvSpPr>
          <p:cNvPr id="526" name="Foliennummer"/>
          <p:cNvSpPr txBox="1"/>
          <p:nvPr>
            <p:ph type="sldNum" sz="quarter" idx="2"/>
          </p:nvPr>
        </p:nvSpPr>
        <p:spPr>
          <a:xfrm>
            <a:off x="12688919" y="9682084"/>
            <a:ext cx="396953" cy="4094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27" name="Dies ist für Hessen…"/>
          <p:cNvSpPr txBox="1"/>
          <p:nvPr/>
        </p:nvSpPr>
        <p:spPr>
          <a:xfrm>
            <a:off x="6528705" y="3055890"/>
            <a:ext cx="1435253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 sz="1300">
                <a:solidFill>
                  <a:schemeClr val="accent4">
                    <a:satOff val="1488"/>
                    <a:lumOff val="-724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chemeClr val="accent5"/>
                </a:solidFill>
              </a:rPr>
              <a:t>Dies ist für Hessen</a:t>
            </a:r>
            <a:endParaRPr>
              <a:solidFill>
                <a:schemeClr val="accent5"/>
              </a:solidFill>
            </a:endParaRPr>
          </a:p>
          <a:p>
            <a:pPr>
              <a:defRPr b="1" i="1" sz="13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relevant, daher ggf. weglassen.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7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"/>
                            </p:stCondLst>
                            <p:childTnLst>
                              <p:par>
                                <p:cTn id="32" presetClass="entr" nodeType="afterEffect" presetSubtype="0" presetID="1" grpId="8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"/>
                            </p:stCondLst>
                            <p:childTnLst>
                              <p:par>
                                <p:cTn id="35" presetClass="entr" nodeType="afterEffect" presetSubtype="0" presetID="1" grpId="9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4" grpId="13"/>
      <p:bldP build="whole" bldLvl="1" animBg="1" rev="0" advAuto="0" spid="519" grpId="4"/>
      <p:bldP build="whole" bldLvl="1" animBg="1" rev="0" advAuto="0" spid="513" grpId="1"/>
      <p:bldP build="whole" bldLvl="1" animBg="1" rev="0" advAuto="0" spid="515" grpId="6"/>
      <p:bldP build="whole" bldLvl="1" animBg="1" rev="0" advAuto="0" spid="516" grpId="7"/>
      <p:bldP build="whole" bldLvl="1" animBg="1" rev="0" advAuto="0" spid="523" grpId="2"/>
      <p:bldP build="whole" bldLvl="1" animBg="1" rev="0" advAuto="0" spid="520" grpId="5"/>
      <p:bldP build="whole" bldLvl="1" animBg="1" rev="0" advAuto="0" spid="521" grpId="10"/>
      <p:bldP build="whole" bldLvl="1" animBg="1" rev="0" advAuto="0" spid="522" grpId="12"/>
      <p:bldP build="whole" bldLvl="1" animBg="1" rev="0" advAuto="0" spid="524" grpId="9"/>
      <p:bldP build="whole" bldLvl="1" animBg="1" rev="0" advAuto="0" spid="527" grpId="11"/>
      <p:bldP build="whole" bldLvl="1" animBg="1" rev="0" advAuto="0" spid="517" grpId="8"/>
      <p:bldP build="whole" bldLvl="1" animBg="1" rev="0" advAuto="0" spid="518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b) BO-Bausteine konzeptionell verbinden…"/>
          <p:cNvSpPr txBox="1"/>
          <p:nvPr/>
        </p:nvSpPr>
        <p:spPr>
          <a:xfrm>
            <a:off x="118935" y="5719402"/>
            <a:ext cx="5927450" cy="3076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650240">
              <a:def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FF2600"/>
                </a:solidFill>
              </a:rPr>
              <a:t>b) BO-Bausteine konzeptionell verbinden</a:t>
            </a:r>
            <a:endParaRPr>
              <a:solidFill>
                <a:srgbClr val="FF2600"/>
              </a:solidFill>
            </a:endParaRPr>
          </a:p>
          <a:p>
            <a:pPr algn="l" defTabSz="650240">
              <a:def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>
              <a:solidFill>
                <a:srgbClr val="FF2600"/>
              </a:solidFill>
            </a:endParaRPr>
          </a:p>
          <a:p>
            <a:pPr marL="479999" indent="-479999" algn="l" defTabSz="650240">
              <a:buSzPct val="100000"/>
              <a:buChar char="➢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/>
              <a:t>Roten Faden</a:t>
            </a:r>
            <a:r>
              <a:t> für die Reihenfolge der</a:t>
            </a:r>
            <a:br/>
            <a:r>
              <a:t>BO-Bausteine in Sek. I bzw. Sek. II</a:t>
            </a:r>
          </a:p>
          <a:p>
            <a:pPr marL="479999" indent="-479999" algn="l" defTabSz="650240">
              <a:buSzPct val="100000"/>
              <a:buChar char="➢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Schwerpunkte im </a:t>
            </a:r>
            <a:r>
              <a:rPr u="sng"/>
              <a:t>Schulprogramm</a:t>
            </a:r>
            <a:r>
              <a:t> einbeziehen</a:t>
            </a:r>
          </a:p>
          <a:p>
            <a:pPr marL="479999" indent="-479999" algn="l" defTabSz="650240">
              <a:buSzPct val="100000"/>
              <a:buChar char="➢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Verständliche </a:t>
            </a:r>
            <a:r>
              <a:rPr u="sng"/>
              <a:t>Übersichten</a:t>
            </a:r>
            <a:r>
              <a:t> für Lehrkräfte, Schüler*innen und Eltern erstellen</a:t>
            </a:r>
          </a:p>
        </p:txBody>
      </p:sp>
      <p:sp>
        <p:nvSpPr>
          <p:cNvPr id="530" name="Linien"/>
          <p:cNvSpPr/>
          <p:nvPr/>
        </p:nvSpPr>
        <p:spPr>
          <a:xfrm flipV="1">
            <a:off x="119009" y="5431310"/>
            <a:ext cx="12627752" cy="51930"/>
          </a:xfrm>
          <a:prstGeom prst="line">
            <a:avLst/>
          </a:prstGeom>
          <a:ln w="25400">
            <a:solidFill>
              <a:srgbClr val="3DB6CD"/>
            </a:solidFill>
          </a:ln>
          <a:effectLst>
            <a:outerShdw sx="100000" sy="100000" kx="0" ky="0" algn="b" rotWithShape="0" blurRad="50800" dist="25400" dir="5400000">
              <a:srgbClr val="808080">
                <a:alpha val="37998"/>
              </a:srgbClr>
            </a:outerShdw>
          </a:effectLst>
        </p:spPr>
        <p:txBody>
          <a:bodyPr lIns="65023" tIns="65023" rIns="65023" bIns="65023"/>
          <a:lstStyle/>
          <a:p>
            <a:pPr algn="l" defTabSz="650240"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1" name="Übersicht visualisieren z.B. als…"/>
          <p:cNvSpPr txBox="1"/>
          <p:nvPr/>
        </p:nvSpPr>
        <p:spPr>
          <a:xfrm>
            <a:off x="6585287" y="5535252"/>
            <a:ext cx="3838301" cy="3444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65024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/>
              <a:t>Übersicht visualisieren</a:t>
            </a:r>
            <a:r>
              <a:t> z.B. als</a:t>
            </a:r>
          </a:p>
          <a:p>
            <a:pPr marL="254117" indent="-254117" algn="l" defTabSz="650240">
              <a:buClr>
                <a:srgbClr val="FF2600"/>
              </a:buClr>
              <a:buSzPct val="100000"/>
              <a:buChar char="▪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BO-Fahrplan </a:t>
            </a:r>
          </a:p>
          <a:p>
            <a:pPr marL="254117" indent="-254117" algn="l" defTabSz="650240">
              <a:buClr>
                <a:srgbClr val="FF2600"/>
              </a:buClr>
              <a:buSzPct val="100000"/>
              <a:buChar char="▪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BO-Meilensteine </a:t>
            </a:r>
          </a:p>
          <a:p>
            <a:pPr marL="254117" indent="-254117" algn="l" defTabSz="650240">
              <a:buClr>
                <a:srgbClr val="FF2600"/>
              </a:buClr>
              <a:buSzPct val="100000"/>
              <a:buChar char="▪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BO-Kompetenzmodell mit </a:t>
            </a:r>
            <a:br/>
            <a:r>
              <a:t>  1. Einstimmen</a:t>
            </a:r>
            <a:br/>
            <a:r>
              <a:t>  2. Erkunden</a:t>
            </a:r>
            <a:br/>
            <a:r>
              <a:t>  3. Entscheiden</a:t>
            </a:r>
            <a:br/>
            <a:r>
              <a:t>  4. Erreichen</a:t>
            </a:r>
          </a:p>
          <a:p>
            <a:pPr marL="254117" indent="-254117" algn="l" defTabSz="650240">
              <a:buClr>
                <a:srgbClr val="FF2600"/>
              </a:buClr>
              <a:buSzPct val="100000"/>
              <a:buChar char="▪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...</a:t>
            </a:r>
          </a:p>
        </p:txBody>
      </p:sp>
      <p:sp>
        <p:nvSpPr>
          <p:cNvPr id="532" name="a) BO-Bausteine prüfen…"/>
          <p:cNvSpPr txBox="1"/>
          <p:nvPr/>
        </p:nvSpPr>
        <p:spPr>
          <a:xfrm>
            <a:off x="45155" y="2239489"/>
            <a:ext cx="6457246" cy="1971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650240">
              <a:defRPr b="1" sz="240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a) BO-Bausteine prüfen</a:t>
            </a:r>
          </a:p>
          <a:p>
            <a:pPr algn="l" defTabSz="650240">
              <a:def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lvl="5" marL="479999" indent="-479999" algn="l" defTabSz="650240">
              <a:buSzPct val="100000"/>
              <a:buChar char="➢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/>
              <a:t>Erlasse, Verordnungen</a:t>
            </a:r>
            <a:r>
              <a:t> oder andere Bestimmungen</a:t>
            </a:r>
          </a:p>
          <a:p>
            <a:pPr marL="479999" indent="-479999" algn="l" defTabSz="650240">
              <a:buSzPct val="100000"/>
              <a:buChar char="➢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ggf. Gütesiegel / </a:t>
            </a:r>
            <a:r>
              <a:rPr u="sng"/>
              <a:t>Berufswahl-Siegel</a:t>
            </a:r>
            <a:r>
              <a:t> </a:t>
            </a:r>
          </a:p>
        </p:txBody>
      </p:sp>
      <p:sp>
        <p:nvSpPr>
          <p:cNvPr id="533" name="Insbes. sind folgende Aspekte wichtig:…"/>
          <p:cNvSpPr txBox="1"/>
          <p:nvPr/>
        </p:nvSpPr>
        <p:spPr>
          <a:xfrm>
            <a:off x="6546729" y="1792746"/>
            <a:ext cx="6188905" cy="3076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65024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Insbes. sind folgende Aspekte </a:t>
            </a:r>
            <a:r>
              <a:rPr u="sng"/>
              <a:t>wichtig</a:t>
            </a:r>
            <a:r>
              <a:t>:</a:t>
            </a:r>
          </a:p>
          <a:p>
            <a:pPr marL="322729" indent="-322729" algn="l" defTabSz="650240">
              <a:buClr>
                <a:srgbClr val="FF2600"/>
              </a:buClr>
              <a:buSzPct val="100000"/>
              <a:buChar char="✓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als fächerübergreifendes Konzept gestalten</a:t>
            </a:r>
          </a:p>
          <a:p>
            <a:pPr marL="322729" indent="-322729" algn="l" defTabSz="650240">
              <a:buClr>
                <a:srgbClr val="FF2600"/>
              </a:buClr>
              <a:buSzPct val="100000"/>
              <a:buChar char="✓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Individuelle Beratung und Förderung anbieten</a:t>
            </a:r>
          </a:p>
          <a:p>
            <a:pPr marL="322729" indent="-322729" algn="l" defTabSz="650240">
              <a:buClr>
                <a:srgbClr val="FF2600"/>
              </a:buClr>
              <a:buSzPct val="100000"/>
              <a:buChar char="✓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Praktische Erfahrungen ermöglichen</a:t>
            </a:r>
          </a:p>
          <a:p>
            <a:pPr marL="322729" indent="-322729" algn="l" defTabSz="650240">
              <a:buClr>
                <a:srgbClr val="FF2600"/>
              </a:buClr>
              <a:buSzPct val="100000"/>
              <a:buChar char="✓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Zusammenarbeit mit außerschulischen </a:t>
            </a:r>
            <a:br/>
            <a:r>
              <a:t>Partnern und mit der Agentur für Arbeit</a:t>
            </a:r>
          </a:p>
          <a:p>
            <a:pPr marL="322729" indent="-322729" algn="l" defTabSz="650240">
              <a:buClr>
                <a:srgbClr val="FF2600"/>
              </a:buClr>
              <a:buSzPct val="100000"/>
              <a:buChar char="✓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Einbeziehung der Eltern u. Elternvertreter</a:t>
            </a:r>
          </a:p>
          <a:p>
            <a:pPr marL="322729" indent="-322729" algn="l" defTabSz="650240">
              <a:buClr>
                <a:srgbClr val="FF2600"/>
              </a:buClr>
              <a:buSzPct val="100000"/>
              <a:buChar char="✓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Berufswahlpass oder Berufswahl-App nutzen</a:t>
            </a:r>
          </a:p>
        </p:txBody>
      </p:sp>
      <p:sp>
        <p:nvSpPr>
          <p:cNvPr id="534" name="4. Schritt: BO-Bausteine prüfen und einen „Roter Faden“ finden"/>
          <p:cNvSpPr txBox="1"/>
          <p:nvPr/>
        </p:nvSpPr>
        <p:spPr>
          <a:xfrm>
            <a:off x="90035" y="131402"/>
            <a:ext cx="12824731" cy="1425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650240">
              <a:defRPr b="1" sz="4200">
                <a:solidFill>
                  <a:srgbClr val="3DB6C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4. Schritt:</a:t>
            </a:r>
            <a:br/>
            <a:r>
              <a:t>BO-Bausteine prüfen und einen „Roter Faden“ finden</a:t>
            </a:r>
          </a:p>
        </p:txBody>
      </p:sp>
      <p:sp>
        <p:nvSpPr>
          <p:cNvPr id="535" name="Foliennummer"/>
          <p:cNvSpPr txBox="1"/>
          <p:nvPr>
            <p:ph type="sldNum" sz="quarter" idx="2"/>
          </p:nvPr>
        </p:nvSpPr>
        <p:spPr>
          <a:xfrm>
            <a:off x="12574729" y="9302919"/>
            <a:ext cx="396952" cy="4094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9" grpId="4"/>
      <p:bldP build="whole" bldLvl="1" animBg="1" rev="0" advAuto="0" spid="531" grpId="5"/>
      <p:bldP build="whole" bldLvl="1" animBg="1" rev="0" advAuto="0" spid="530" grpId="3"/>
      <p:bldP build="whole" bldLvl="1" animBg="1" rev="0" advAuto="0" spid="532" grpId="1"/>
      <p:bldP build="whole" bldLvl="1" animBg="1" rev="0" advAuto="0" spid="533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5. und letzter Schritt: Vervollständigen"/>
          <p:cNvSpPr txBox="1"/>
          <p:nvPr>
            <p:ph type="title" idx="4294967295"/>
          </p:nvPr>
        </p:nvSpPr>
        <p:spPr>
          <a:xfrm>
            <a:off x="161807" y="33866"/>
            <a:ext cx="9706187" cy="1625601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650240">
              <a:defRPr b="1" sz="4200">
                <a:solidFill>
                  <a:srgbClr val="3DB6C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5. und letzter Schritt: Vervollständigen</a:t>
            </a:r>
          </a:p>
        </p:txBody>
      </p:sp>
      <p:sp>
        <p:nvSpPr>
          <p:cNvPr id="538" name="BO-Konzept vervollständigen mit weiteren Angaben…"/>
          <p:cNvSpPr txBox="1"/>
          <p:nvPr>
            <p:ph type="body" idx="4294967295"/>
          </p:nvPr>
        </p:nvSpPr>
        <p:spPr>
          <a:xfrm>
            <a:off x="433493" y="2144888"/>
            <a:ext cx="12571308" cy="7349068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0" indent="0" defTabSz="650240">
              <a:spcBef>
                <a:spcPts val="0"/>
              </a:spcBef>
              <a:buSzTx/>
              <a:buNone/>
              <a:defRPr b="1" sz="280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BO-Konzept vervollständigen mit weiteren Angaben</a:t>
            </a:r>
          </a:p>
          <a:p>
            <a:pPr marL="0" indent="0" defTabSz="650240">
              <a:spcBef>
                <a:spcPts val="0"/>
              </a:spcBef>
              <a:buSzTx/>
              <a:buNone/>
              <a:defRPr b="1" sz="24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479999" indent="-479999" defTabSz="650240">
              <a:spcBef>
                <a:spcPts val="1500"/>
              </a:spcBef>
              <a:buSzPct val="100000"/>
              <a:buChar char="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Ausgangssituation/Umfeld der Schule</a:t>
            </a:r>
          </a:p>
          <a:p>
            <a:pPr marL="479999" indent="-479999" defTabSz="650240">
              <a:spcBef>
                <a:spcPts val="1500"/>
              </a:spcBef>
              <a:buSzPct val="100000"/>
              <a:buChar char="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Programmatische Schwerpunkte der Schule</a:t>
            </a:r>
          </a:p>
          <a:p>
            <a:pPr marL="479999" indent="-479999" defTabSz="650240">
              <a:spcBef>
                <a:spcPts val="1500"/>
              </a:spcBef>
              <a:buSzPct val="100000"/>
              <a:buChar char="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Schulinterne Strukturen für BO</a:t>
            </a:r>
          </a:p>
          <a:p>
            <a:pPr marL="479999" indent="-479999" defTabSz="650240">
              <a:spcBef>
                <a:spcPts val="1500"/>
              </a:spcBef>
              <a:buSzPct val="100000"/>
              <a:buChar char="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Kooperationen mit außerschulischen Partnern</a:t>
            </a:r>
          </a:p>
          <a:p>
            <a:pPr marL="479999" indent="-479999" defTabSz="650240">
              <a:spcBef>
                <a:spcPts val="1500"/>
              </a:spcBef>
              <a:buSzPct val="100000"/>
              <a:buChar char="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Kooperationen mit Eltern und Elternvertretern</a:t>
            </a:r>
          </a:p>
          <a:p>
            <a:pPr marL="479999" indent="-479999" defTabSz="650240">
              <a:spcBef>
                <a:spcPts val="1500"/>
              </a:spcBef>
              <a:buSzPct val="100000"/>
              <a:buChar char="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Dokumentation und Auswertung des BO-Prozesses</a:t>
            </a:r>
          </a:p>
          <a:p>
            <a:pPr marL="479999" indent="-479999" defTabSz="650240">
              <a:spcBef>
                <a:spcPts val="1500"/>
              </a:spcBef>
              <a:buSzPct val="100000"/>
              <a:buChar char="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….</a:t>
            </a:r>
          </a:p>
        </p:txBody>
      </p:sp>
      <p:sp>
        <p:nvSpPr>
          <p:cNvPr id="539" name="Einen Gliederungsvorschlag mit detaillierten Hinweisen/Fragen finden Sie als Word-Datei „Gliederungsvorschlag für ein BO-Curriculum.docx“…"/>
          <p:cNvSpPr txBox="1"/>
          <p:nvPr/>
        </p:nvSpPr>
        <p:spPr>
          <a:xfrm>
            <a:off x="515024" y="8164250"/>
            <a:ext cx="11974752" cy="1234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650240">
              <a:defRPr b="1" sz="2400">
                <a:solidFill>
                  <a:srgbClr val="3DB6C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Einen Gliederungsvorschlag mit detaillierten Hinweisen/Fragen finden Sie als Word-Datei „Gliederungsvorschlag für ein BO-Curriculum.docx“</a:t>
            </a:r>
          </a:p>
          <a:p>
            <a:pPr defTabSz="650240">
              <a:defRPr b="1" sz="2400">
                <a:solidFill>
                  <a:srgbClr val="3DB6C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 den Download-Materialien</a:t>
            </a:r>
          </a:p>
        </p:txBody>
      </p:sp>
      <p:sp>
        <p:nvSpPr>
          <p:cNvPr id="540" name="Foliennummer"/>
          <p:cNvSpPr txBox="1"/>
          <p:nvPr>
            <p:ph type="sldNum" sz="quarter" idx="2"/>
          </p:nvPr>
        </p:nvSpPr>
        <p:spPr>
          <a:xfrm>
            <a:off x="12531983" y="9302376"/>
            <a:ext cx="396952" cy="4094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Foliennumm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43" name="Info Rainer Krüger.pdf" descr="Info Rainer Krüger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96469" y="299263"/>
            <a:ext cx="13597738" cy="96145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Linien Linien" descr="Linien Linien"/>
          <p:cNvPicPr>
            <a:picLocks noChangeAspect="0"/>
          </p:cNvPicPr>
          <p:nvPr/>
        </p:nvPicPr>
        <p:blipFill>
          <a:blip r:embed="rId2">
            <a:alphaModFix amt="99713"/>
            <a:extLst/>
          </a:blip>
          <a:stretch>
            <a:fillRect/>
          </a:stretch>
        </p:blipFill>
        <p:spPr>
          <a:xfrm>
            <a:off x="6768718" y="7763933"/>
            <a:ext cx="3930152" cy="736601"/>
          </a:xfrm>
          <a:prstGeom prst="rect">
            <a:avLst/>
          </a:prstGeom>
        </p:spPr>
      </p:pic>
      <p:sp>
        <p:nvSpPr>
          <p:cNvPr id="150" name="Die wahrscheinlich unbeliebteste Frage an Jugendliche"/>
          <p:cNvSpPr txBox="1"/>
          <p:nvPr>
            <p:ph type="title"/>
          </p:nvPr>
        </p:nvSpPr>
        <p:spPr>
          <a:xfrm>
            <a:off x="952500" y="732366"/>
            <a:ext cx="11099800" cy="2159001"/>
          </a:xfrm>
          <a:prstGeom prst="rect">
            <a:avLst/>
          </a:prstGeom>
        </p:spPr>
        <p:txBody>
          <a:bodyPr/>
          <a:lstStyle>
            <a:lvl1pPr defTabSz="397256">
              <a:defRPr b="1" sz="544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Die wahrscheinlich unbeliebteste Frage an Jugendliche</a:t>
            </a:r>
          </a:p>
        </p:txBody>
      </p:sp>
      <p:sp>
        <p:nvSpPr>
          <p:cNvPr id="151" name="Und was möchtest du mal werden …?"/>
          <p:cNvSpPr txBox="1"/>
          <p:nvPr/>
        </p:nvSpPr>
        <p:spPr>
          <a:xfrm>
            <a:off x="1522660" y="3437466"/>
            <a:ext cx="9146680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4200"/>
              </a:spcBef>
              <a:defRPr b="1" i="1" sz="80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Und was möchtest</a:t>
            </a:r>
            <a:br/>
            <a:r>
              <a:t>du mal werden …?</a:t>
            </a:r>
          </a:p>
        </p:txBody>
      </p:sp>
      <p:sp>
        <p:nvSpPr>
          <p:cNvPr id="152" name="… sollte die Schülerinnen und Schüler, die Lehrkräfte und die Eltern neugierig machen."/>
          <p:cNvSpPr txBox="1"/>
          <p:nvPr/>
        </p:nvSpPr>
        <p:spPr>
          <a:xfrm>
            <a:off x="597032" y="6891866"/>
            <a:ext cx="11836136" cy="1849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321310">
              <a:defRPr b="1" sz="4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… sollte die Schülerinnen und Schüler, die Lehrkräfte und die Eltern neugierig machen.</a:t>
            </a:r>
          </a:p>
        </p:txBody>
      </p:sp>
      <p:sp>
        <p:nvSpPr>
          <p:cNvPr id="153" name="Foliennummer"/>
          <p:cNvSpPr txBox="1"/>
          <p:nvPr>
            <p:ph type="sldNum" sz="quarter" idx="2"/>
          </p:nvPr>
        </p:nvSpPr>
        <p:spPr>
          <a:xfrm>
            <a:off x="12471441" y="9381739"/>
            <a:ext cx="548686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3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8" presetID="22" grpId="3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2"/>
      <p:bldP build="whole" bldLvl="1" animBg="1" rev="0" advAuto="0" spid="148" grpId="3"/>
      <p:bldP build="whole" bldLvl="1" animBg="1" rev="0" advAuto="0" spid="15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Linien Linien" descr="Linien Linien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43892" y="6718401"/>
            <a:ext cx="6607538" cy="698501"/>
          </a:xfrm>
          <a:prstGeom prst="rect">
            <a:avLst/>
          </a:prstGeom>
        </p:spPr>
      </p:pic>
      <p:pic>
        <p:nvPicPr>
          <p:cNvPr id="157" name="Linien Linien" descr="Linien Linien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1466" y="5834508"/>
            <a:ext cx="11303928" cy="698501"/>
          </a:xfrm>
          <a:prstGeom prst="rect">
            <a:avLst/>
          </a:prstGeom>
        </p:spPr>
      </p:pic>
      <p:sp>
        <p:nvSpPr>
          <p:cNvPr id="159" name="Was soll durch eine BO erreicht werden?"/>
          <p:cNvSpPr txBox="1"/>
          <p:nvPr>
            <p:ph type="title"/>
          </p:nvPr>
        </p:nvSpPr>
        <p:spPr>
          <a:xfrm>
            <a:off x="1039903" y="330200"/>
            <a:ext cx="7157294" cy="2159000"/>
          </a:xfrm>
          <a:prstGeom prst="rect">
            <a:avLst/>
          </a:prstGeom>
        </p:spPr>
        <p:txBody>
          <a:bodyPr/>
          <a:lstStyle>
            <a:lvl1pPr algn="l" defTabSz="438150">
              <a:defRPr sz="6000"/>
            </a:lvl1pPr>
          </a:lstStyle>
          <a:p>
            <a:pPr/>
            <a:r>
              <a:t>Was soll durch eine BO erreicht werden?</a:t>
            </a:r>
          </a:p>
        </p:txBody>
      </p:sp>
      <p:sp>
        <p:nvSpPr>
          <p:cNvPr id="160" name="Linien"/>
          <p:cNvSpPr/>
          <p:nvPr/>
        </p:nvSpPr>
        <p:spPr>
          <a:xfrm>
            <a:off x="400762" y="2810141"/>
            <a:ext cx="1220327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0000"/>
                </a:solidFill>
              </a:defRPr>
            </a:pPr>
          </a:p>
        </p:txBody>
      </p:sp>
      <p:grpSp>
        <p:nvGrpSpPr>
          <p:cNvPr id="163" name="Fotolia_51119750_XS.jpg"/>
          <p:cNvGrpSpPr/>
          <p:nvPr/>
        </p:nvGrpSpPr>
        <p:grpSpPr>
          <a:xfrm>
            <a:off x="9117513" y="199758"/>
            <a:ext cx="3486524" cy="2597684"/>
            <a:chOff x="0" y="0"/>
            <a:chExt cx="3486522" cy="2597683"/>
          </a:xfrm>
        </p:grpSpPr>
        <p:pic>
          <p:nvPicPr>
            <p:cNvPr id="162" name="Fotolia_51119750_XS.jpg" descr="Fotolia_51119750_XS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5900" y="139700"/>
              <a:ext cx="3054723" cy="203888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1" name="Fotolia_51119750_XS.jpg" descr="Fotolia_51119750_XS.jp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3486524" cy="2597684"/>
            </a:xfrm>
            <a:prstGeom prst="rect">
              <a:avLst/>
            </a:prstGeom>
            <a:effectLst/>
          </p:spPr>
        </p:pic>
      </p:grpSp>
      <p:sp>
        <p:nvSpPr>
          <p:cNvPr id="164" name="Die Schülerinnen und Schüler sollen am Ende ihrer schulische Laufbahn in der Lage sein, eine ihren Kompetenzen und Interessen entsprechende fundierte Berufs- oder Studienwahlentscheidung zu treffen und die dann an sie gestellten Anforderungen zu bewältig"/>
          <p:cNvSpPr txBox="1"/>
          <p:nvPr/>
        </p:nvSpPr>
        <p:spPr>
          <a:xfrm>
            <a:off x="708152" y="3276600"/>
            <a:ext cx="10510557" cy="492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80000"/>
              </a:lnSpc>
              <a:defRPr b="1" sz="32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Die Schülerinnen und Schüler sollen am Ende ihrer schulische Laufbahn in der Lage sein, eine ihren Kompetenzen und Interessen entsprechende fundierte Berufs- oder Studienwahlentscheidung zu treffen und die dann an sie gestellten Anforderungen zu bewältigen.</a:t>
            </a:r>
          </a:p>
        </p:txBody>
      </p:sp>
      <p:sp>
        <p:nvSpPr>
          <p:cNvPr id="165" name="Zum Beispiel in §1 der Verordnung für Berufliche Orientierung in Schulen (VOBO)…"/>
          <p:cNvSpPr txBox="1"/>
          <p:nvPr/>
        </p:nvSpPr>
        <p:spPr>
          <a:xfrm>
            <a:off x="2064569" y="8683358"/>
            <a:ext cx="8875662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900"/>
            </a:pPr>
            <a:r>
              <a:t>Zum Beispiel in §1 der Verordnung für Berufliche Orientierung in Schulen (VOBO)</a:t>
            </a:r>
          </a:p>
          <a:p>
            <a:pPr>
              <a:defRPr sz="1900"/>
            </a:pPr>
            <a:r>
              <a:t>in Hessen vom 17. Juli 2018 </a:t>
            </a:r>
          </a:p>
        </p:txBody>
      </p:sp>
      <p:sp>
        <p:nvSpPr>
          <p:cNvPr id="166" name="Foliennummer"/>
          <p:cNvSpPr txBox="1"/>
          <p:nvPr>
            <p:ph type="sldNum" sz="quarter" idx="2"/>
          </p:nvPr>
        </p:nvSpPr>
        <p:spPr>
          <a:xfrm>
            <a:off x="12646678" y="9451630"/>
            <a:ext cx="241403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3"/>
      <p:bldP build="whole" bldLvl="1" animBg="1" rev="0" advAuto="0" spid="155" grpId="5"/>
      <p:bldP build="whole" bldLvl="1" animBg="1" rev="0" advAuto="0" spid="163" grpId="1"/>
      <p:bldP build="whole" bldLvl="1" animBg="1" rev="0" advAuto="0" spid="164" grpId="2"/>
      <p:bldP build="whole" bldLvl="1" animBg="1" rev="0" advAuto="0" spid="157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Was sind die Anforderungen in der zukünftigen Arbeitswelt für unsere Schüler*innen?"/>
          <p:cNvSpPr txBox="1"/>
          <p:nvPr>
            <p:ph type="title"/>
          </p:nvPr>
        </p:nvSpPr>
        <p:spPr>
          <a:xfrm>
            <a:off x="4239910" y="350257"/>
            <a:ext cx="8302494" cy="1693899"/>
          </a:xfrm>
          <a:prstGeom prst="rect">
            <a:avLst/>
          </a:prstGeom>
        </p:spPr>
        <p:txBody>
          <a:bodyPr/>
          <a:lstStyle/>
          <a:p>
            <a:pPr defTabSz="426466">
              <a:defRPr sz="3431"/>
            </a:pPr>
            <a:r>
              <a:t>Was sind die </a:t>
            </a:r>
            <a:r>
              <a:rPr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Anforderungen</a:t>
            </a:r>
            <a:br/>
            <a:r>
              <a:t>in der </a:t>
            </a:r>
            <a:r>
              <a:t>zukünftigen Arbeitswelt</a:t>
            </a:r>
            <a:br/>
            <a:r>
              <a:t>für unsere Schüler*innen?</a:t>
            </a:r>
          </a:p>
        </p:txBody>
      </p:sp>
      <p:sp>
        <p:nvSpPr>
          <p:cNvPr id="169" name="Linien"/>
          <p:cNvSpPr/>
          <p:nvPr/>
        </p:nvSpPr>
        <p:spPr>
          <a:xfrm>
            <a:off x="400762" y="2767707"/>
            <a:ext cx="1220327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0000"/>
                </a:solidFill>
              </a:defRPr>
            </a:pPr>
          </a:p>
        </p:txBody>
      </p:sp>
      <p:pic>
        <p:nvPicPr>
          <p:cNvPr id="170" name="pasted-image.tiff" descr="pasted-image.tif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577" y="235957"/>
            <a:ext cx="3932246" cy="2519051"/>
          </a:xfrm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grpSp>
        <p:nvGrpSpPr>
          <p:cNvPr id="174" name="Gruppieren"/>
          <p:cNvGrpSpPr/>
          <p:nvPr/>
        </p:nvGrpSpPr>
        <p:grpSpPr>
          <a:xfrm>
            <a:off x="4267857" y="1970048"/>
            <a:ext cx="8246599" cy="965201"/>
            <a:chOff x="-482600" y="-112032"/>
            <a:chExt cx="8246598" cy="965200"/>
          </a:xfrm>
        </p:grpSpPr>
        <p:pic>
          <p:nvPicPr>
            <p:cNvPr id="171" name="Linien Linien" descr="Linien Linien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482600" y="-112033"/>
              <a:ext cx="8246598" cy="965201"/>
            </a:xfrm>
            <a:prstGeom prst="rect">
              <a:avLst/>
            </a:prstGeom>
            <a:effectLst/>
          </p:spPr>
        </p:pic>
        <p:sp>
          <p:nvSpPr>
            <p:cNvPr id="173" name="Dazu ein paar Stichworte …"/>
            <p:cNvSpPr txBox="1"/>
            <p:nvPr/>
          </p:nvSpPr>
          <p:spPr>
            <a:xfrm>
              <a:off x="656642" y="0"/>
              <a:ext cx="5968115" cy="635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3500">
                  <a:solidFill>
                    <a:srgbClr val="FF27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Dazu ein paar Stichworte …</a:t>
              </a:r>
            </a:p>
          </p:txBody>
        </p:sp>
      </p:grpSp>
      <p:grpSp>
        <p:nvGrpSpPr>
          <p:cNvPr id="183" name="Gruppieren"/>
          <p:cNvGrpSpPr/>
          <p:nvPr/>
        </p:nvGrpSpPr>
        <p:grpSpPr>
          <a:xfrm>
            <a:off x="5888147" y="2924192"/>
            <a:ext cx="6789585" cy="6147064"/>
            <a:chOff x="0" y="0"/>
            <a:chExt cx="6789583" cy="6147063"/>
          </a:xfrm>
        </p:grpSpPr>
        <p:sp>
          <p:nvSpPr>
            <p:cNvPr id="175" name="Anpassungsfähigkeit/Agilität ■"/>
            <p:cNvSpPr txBox="1"/>
            <p:nvPr/>
          </p:nvSpPr>
          <p:spPr>
            <a:xfrm>
              <a:off x="1961899" y="1971121"/>
              <a:ext cx="4827685" cy="5981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500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  <a:latin typeface="Chalkboard"/>
                  <a:ea typeface="Chalkboard"/>
                  <a:cs typeface="Chalkboard"/>
                  <a:sym typeface="Chalkboard"/>
                </a:defRPr>
              </a:pPr>
              <a:r>
                <a:t>Anpassungsfähigkeit/Agilität </a:t>
              </a:r>
              <a:r>
                <a:rPr>
                  <a:solidFill>
                    <a:srgbClr val="FF2600"/>
                  </a:solidFill>
                </a:rPr>
                <a:t>■</a:t>
              </a:r>
            </a:p>
          </p:txBody>
        </p:sp>
        <p:sp>
          <p:nvSpPr>
            <p:cNvPr id="176" name="Flexibilität/Schnelligkeit ■"/>
            <p:cNvSpPr txBox="1"/>
            <p:nvPr/>
          </p:nvSpPr>
          <p:spPr>
            <a:xfrm>
              <a:off x="2637244" y="2686684"/>
              <a:ext cx="4152340" cy="5981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500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  <a:latin typeface="Chalkboard"/>
                  <a:ea typeface="Chalkboard"/>
                  <a:cs typeface="Chalkboard"/>
                  <a:sym typeface="Chalkboard"/>
                </a:defRPr>
              </a:pPr>
              <a:r>
                <a:t>Flexibilität/Schnelligkeit </a:t>
              </a:r>
              <a:r>
                <a:rPr>
                  <a:solidFill>
                    <a:srgbClr val="FF2600"/>
                  </a:solidFill>
                </a:rPr>
                <a:t>■</a:t>
              </a:r>
            </a:p>
          </p:txBody>
        </p:sp>
        <p:sp>
          <p:nvSpPr>
            <p:cNvPr id="177" name="Kritikfähigkeit + Kreativität ■"/>
            <p:cNvSpPr txBox="1"/>
            <p:nvPr/>
          </p:nvSpPr>
          <p:spPr>
            <a:xfrm>
              <a:off x="2032416" y="3402246"/>
              <a:ext cx="4757168" cy="5981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500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  <a:latin typeface="Chalkboard"/>
                  <a:ea typeface="Chalkboard"/>
                  <a:cs typeface="Chalkboard"/>
                  <a:sym typeface="Chalkboard"/>
                </a:defRPr>
              </a:pPr>
              <a:r>
                <a:t>Kritikfähigkeit + Kreativität </a:t>
              </a:r>
              <a:r>
                <a:rPr>
                  <a:solidFill>
                    <a:srgbClr val="FF2600"/>
                  </a:solidFill>
                </a:rPr>
                <a:t>■</a:t>
              </a:r>
            </a:p>
          </p:txBody>
        </p:sp>
        <p:sp>
          <p:nvSpPr>
            <p:cNvPr id="178" name="Achtsamkeit/Resilienz ■"/>
            <p:cNvSpPr txBox="1"/>
            <p:nvPr/>
          </p:nvSpPr>
          <p:spPr>
            <a:xfrm>
              <a:off x="2964567" y="4117809"/>
              <a:ext cx="3825017" cy="5981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500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  <a:latin typeface="Chalkboard"/>
                  <a:ea typeface="Chalkboard"/>
                  <a:cs typeface="Chalkboard"/>
                  <a:sym typeface="Chalkboard"/>
                </a:defRPr>
              </a:pPr>
              <a:r>
                <a:t>Achtsamkeit/Resilienz </a:t>
              </a:r>
              <a:r>
                <a:rPr>
                  <a:solidFill>
                    <a:srgbClr val="FF2600"/>
                  </a:solidFill>
                </a:rPr>
                <a:t>■</a:t>
              </a:r>
            </a:p>
          </p:txBody>
        </p:sp>
        <p:sp>
          <p:nvSpPr>
            <p:cNvPr id="179" name="Work-Life-Blending ■"/>
            <p:cNvSpPr txBox="1"/>
            <p:nvPr/>
          </p:nvSpPr>
          <p:spPr>
            <a:xfrm>
              <a:off x="3297153" y="4833372"/>
              <a:ext cx="3492431" cy="5981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500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  <a:latin typeface="Chalkboard"/>
                  <a:ea typeface="Chalkboard"/>
                  <a:cs typeface="Chalkboard"/>
                  <a:sym typeface="Chalkboard"/>
                </a:defRPr>
              </a:pPr>
              <a:r>
                <a:t>Work-Life-Blending </a:t>
              </a:r>
              <a:r>
                <a:rPr>
                  <a:solidFill>
                    <a:srgbClr val="FF2600"/>
                  </a:solidFill>
                </a:rPr>
                <a:t>■</a:t>
              </a:r>
            </a:p>
          </p:txBody>
        </p:sp>
        <p:sp>
          <p:nvSpPr>
            <p:cNvPr id="180" name="Umgang mit Vielfalt ■"/>
            <p:cNvSpPr txBox="1"/>
            <p:nvPr/>
          </p:nvSpPr>
          <p:spPr>
            <a:xfrm>
              <a:off x="3267333" y="1255558"/>
              <a:ext cx="3522251" cy="5981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500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  <a:latin typeface="Chalkboard"/>
                  <a:ea typeface="Chalkboard"/>
                  <a:cs typeface="Chalkboard"/>
                  <a:sym typeface="Chalkboard"/>
                </a:defRPr>
              </a:pPr>
              <a:r>
                <a:t>Umgang mit Vielfalt </a:t>
              </a:r>
              <a:r>
                <a:rPr>
                  <a:solidFill>
                    <a:srgbClr val="FF2600"/>
                  </a:solidFill>
                </a:rPr>
                <a:t>■</a:t>
              </a:r>
            </a:p>
          </p:txBody>
        </p:sp>
        <p:sp>
          <p:nvSpPr>
            <p:cNvPr id="181" name="Bereitschaft/Kompetenz für eine                          vernetzte/globale Kollaboration ■"/>
            <p:cNvSpPr txBox="1"/>
            <p:nvPr/>
          </p:nvSpPr>
          <p:spPr>
            <a:xfrm>
              <a:off x="0" y="-1"/>
              <a:ext cx="6772651" cy="11381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R="9997" algn="r">
                <a:defRPr sz="3000">
                  <a:latin typeface="Chalkboard"/>
                  <a:ea typeface="Chalkboard"/>
                  <a:cs typeface="Chalkboard"/>
                  <a:sym typeface="Chalkboard"/>
                </a:defRPr>
              </a:pPr>
              <a:r>
                <a:rPr sz="2500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</a:rPr>
                <a:t>Bereitschaft/Kompetenz für eine                         </a:t>
              </a:r>
              <a:br>
                <a:rPr sz="2500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</a:rPr>
              </a:br>
              <a:r>
                <a:rPr sz="2500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</a:rPr>
                <a:t>vernetzte/globale Kollaboration</a:t>
              </a:r>
              <a:r>
                <a:rPr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</a:rPr>
                <a:t> </a:t>
              </a:r>
              <a:r>
                <a:rPr sz="2500">
                  <a:solidFill>
                    <a:srgbClr val="FF2600"/>
                  </a:solidFill>
                </a:rPr>
                <a:t>■</a:t>
              </a:r>
            </a:p>
          </p:txBody>
        </p:sp>
        <p:sp>
          <p:nvSpPr>
            <p:cNvPr id="182" name=". . .  ■"/>
            <p:cNvSpPr txBox="1"/>
            <p:nvPr/>
          </p:nvSpPr>
          <p:spPr>
            <a:xfrm>
              <a:off x="5559999" y="5548935"/>
              <a:ext cx="1229585" cy="5981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500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  <a:latin typeface="Chalkboard"/>
                  <a:ea typeface="Chalkboard"/>
                  <a:cs typeface="Chalkboard"/>
                  <a:sym typeface="Chalkboard"/>
                </a:defRPr>
              </a:pPr>
              <a:r>
                <a:t>. . .  </a:t>
              </a:r>
              <a:r>
                <a:rPr>
                  <a:solidFill>
                    <a:srgbClr val="FF2600"/>
                  </a:solidFill>
                </a:rPr>
                <a:t>■</a:t>
              </a:r>
            </a:p>
          </p:txBody>
        </p:sp>
      </p:grpSp>
      <p:grpSp>
        <p:nvGrpSpPr>
          <p:cNvPr id="193" name="Gruppieren"/>
          <p:cNvGrpSpPr/>
          <p:nvPr/>
        </p:nvGrpSpPr>
        <p:grpSpPr>
          <a:xfrm>
            <a:off x="150545" y="2811996"/>
            <a:ext cx="7912746" cy="6555134"/>
            <a:chOff x="0" y="0"/>
            <a:chExt cx="7912744" cy="6555133"/>
          </a:xfrm>
        </p:grpSpPr>
        <p:sp>
          <p:nvSpPr>
            <p:cNvPr id="184" name="■ Globalisierung und Individualisierung"/>
            <p:cNvSpPr txBox="1"/>
            <p:nvPr/>
          </p:nvSpPr>
          <p:spPr>
            <a:xfrm>
              <a:off x="6472" y="624116"/>
              <a:ext cx="5852965" cy="447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355600">
                <a:defRPr b="1" sz="2400">
                  <a:solidFill>
                    <a:srgbClr val="FF26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</a:rPr>
                <a:t>■</a:t>
              </a:r>
              <a:r>
                <a:t> Globalisierung und Individualisierung</a:t>
              </a:r>
            </a:p>
          </p:txBody>
        </p:sp>
        <p:sp>
          <p:nvSpPr>
            <p:cNvPr id="185" name="■ Disruptive Transformationen"/>
            <p:cNvSpPr txBox="1"/>
            <p:nvPr/>
          </p:nvSpPr>
          <p:spPr>
            <a:xfrm>
              <a:off x="6472" y="1839034"/>
              <a:ext cx="4532562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355600">
                <a:defRPr b="1" sz="2400">
                  <a:solidFill>
                    <a:srgbClr val="FF26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</a:rPr>
                <a:t>■</a:t>
              </a:r>
              <a:r>
                <a:t> Disruptive Transformationen</a:t>
              </a:r>
            </a:p>
          </p:txBody>
        </p:sp>
        <p:sp>
          <p:nvSpPr>
            <p:cNvPr id="186" name="■ Vierte industrielle Revolution"/>
            <p:cNvSpPr txBox="1"/>
            <p:nvPr/>
          </p:nvSpPr>
          <p:spPr>
            <a:xfrm>
              <a:off x="6472" y="-1"/>
              <a:ext cx="4594772" cy="447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355600">
                <a:defRPr b="1" sz="2400">
                  <a:solidFill>
                    <a:srgbClr val="FF26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</a:rPr>
                <a:t>■</a:t>
              </a:r>
              <a:r>
                <a:t> Vierte industrielle Revolution</a:t>
              </a:r>
            </a:p>
          </p:txBody>
        </p:sp>
        <p:sp>
          <p:nvSpPr>
            <p:cNvPr id="187" name="■ Künstliche Intelligenz"/>
            <p:cNvSpPr txBox="1"/>
            <p:nvPr/>
          </p:nvSpPr>
          <p:spPr>
            <a:xfrm>
              <a:off x="19172" y="2429834"/>
              <a:ext cx="3516066" cy="447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355600">
                <a:defRPr b="1" sz="2400">
                  <a:solidFill>
                    <a:srgbClr val="FF26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</a:rPr>
                <a:t>■</a:t>
              </a:r>
              <a:r>
                <a:t> Künstliche Intelligenz</a:t>
              </a:r>
            </a:p>
          </p:txBody>
        </p:sp>
        <p:sp>
          <p:nvSpPr>
            <p:cNvPr id="188" name="■ Virtual Reality"/>
            <p:cNvSpPr txBox="1"/>
            <p:nvPr/>
          </p:nvSpPr>
          <p:spPr>
            <a:xfrm>
              <a:off x="2594" y="3053951"/>
              <a:ext cx="2410273" cy="447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355600">
                <a:defRPr b="1" sz="2400">
                  <a:solidFill>
                    <a:srgbClr val="FF26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</a:rPr>
                <a:t>■</a:t>
              </a:r>
              <a:r>
                <a:t> Virtual Reality</a:t>
              </a:r>
            </a:p>
          </p:txBody>
        </p:sp>
        <p:sp>
          <p:nvSpPr>
            <p:cNvPr id="189" name="■ Permanent Beta"/>
            <p:cNvSpPr txBox="1"/>
            <p:nvPr/>
          </p:nvSpPr>
          <p:spPr>
            <a:xfrm>
              <a:off x="0" y="3678069"/>
              <a:ext cx="2703761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355600">
                <a:defRPr b="1" sz="2400">
                  <a:solidFill>
                    <a:srgbClr val="FF26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</a:rPr>
                <a:t>■</a:t>
              </a:r>
              <a:r>
                <a:t> Permanent Beta</a:t>
              </a:r>
            </a:p>
          </p:txBody>
        </p:sp>
        <p:sp>
          <p:nvSpPr>
            <p:cNvPr id="190" name="■ VUKA-Welt:…"/>
            <p:cNvSpPr txBox="1"/>
            <p:nvPr/>
          </p:nvSpPr>
          <p:spPr>
            <a:xfrm>
              <a:off x="0" y="4268869"/>
              <a:ext cx="7912745" cy="18696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355600">
                <a:defRPr b="1" sz="2400">
                  <a:solidFill>
                    <a:srgbClr val="FF26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</a:rPr>
                <a:t>■</a:t>
              </a:r>
              <a:r>
                <a:t> VUKA-Welt:</a:t>
              </a:r>
            </a:p>
            <a:p>
              <a:pPr lvl="1" algn="l" defTabSz="355600">
                <a:tabLst>
                  <a:tab pos="381000" algn="l"/>
                </a:tabLst>
                <a:defRPr b="1" sz="2400">
                  <a:solidFill>
                    <a:srgbClr val="FF26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Volatilität - wechselhaft, instabil oder schwankend</a:t>
              </a:r>
            </a:p>
            <a:p>
              <a:pPr lvl="1" algn="l" defTabSz="355600">
                <a:tabLst>
                  <a:tab pos="381000" algn="l"/>
                </a:tabLst>
                <a:defRPr b="1" sz="2400">
                  <a:solidFill>
                    <a:srgbClr val="FF26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Unsicherheit - langfristige Planung kaum möglich</a:t>
              </a:r>
            </a:p>
            <a:p>
              <a:pPr lvl="1" algn="l" defTabSz="355600">
                <a:tabLst>
                  <a:tab pos="381000" algn="l"/>
                </a:tabLst>
                <a:defRPr b="1" sz="2400">
                  <a:solidFill>
                    <a:srgbClr val="FF26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Komplexität - Informationen, Vernetzung, Strukturen</a:t>
              </a:r>
            </a:p>
            <a:p>
              <a:pPr lvl="1" algn="l" defTabSz="355600">
                <a:tabLst>
                  <a:tab pos="381000" algn="l"/>
                </a:tabLst>
                <a:defRPr b="1" sz="2400">
                  <a:solidFill>
                    <a:srgbClr val="FF26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Ambiguität - unklare Anforderungen</a:t>
              </a:r>
            </a:p>
          </p:txBody>
        </p:sp>
        <p:sp>
          <p:nvSpPr>
            <p:cNvPr id="191" name="■ Digitalisierung und Automatisierung"/>
            <p:cNvSpPr txBox="1"/>
            <p:nvPr/>
          </p:nvSpPr>
          <p:spPr>
            <a:xfrm>
              <a:off x="6472" y="1248233"/>
              <a:ext cx="5638206" cy="447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355600">
                <a:defRPr b="1" sz="2400">
                  <a:solidFill>
                    <a:srgbClr val="FF26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</a:rPr>
                <a:t>■</a:t>
              </a:r>
              <a:r>
                <a:t> Digitalisierung und Automatisierung</a:t>
              </a:r>
            </a:p>
          </p:txBody>
        </p:sp>
        <p:sp>
          <p:nvSpPr>
            <p:cNvPr id="192" name="■ ???"/>
            <p:cNvSpPr txBox="1"/>
            <p:nvPr/>
          </p:nvSpPr>
          <p:spPr>
            <a:xfrm>
              <a:off x="27994" y="6107904"/>
              <a:ext cx="941637" cy="447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 defTabSz="355600">
                <a:defRPr b="1" sz="2400">
                  <a:solidFill>
                    <a:srgbClr val="FF26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</a:rPr>
                <a:t>■</a:t>
              </a:r>
              <a:r>
                <a:t> ???</a:t>
              </a:r>
            </a:p>
          </p:txBody>
        </p:sp>
      </p:grpSp>
      <p:sp>
        <p:nvSpPr>
          <p:cNvPr id="194" name="Foliennummer"/>
          <p:cNvSpPr txBox="1"/>
          <p:nvPr>
            <p:ph type="sldNum" sz="quarter" idx="2"/>
          </p:nvPr>
        </p:nvSpPr>
        <p:spPr>
          <a:xfrm>
            <a:off x="12670282" y="9427119"/>
            <a:ext cx="241402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3"/>
      <p:bldP build="whole" bldLvl="1" animBg="1" rev="0" advAuto="0" spid="174" grpId="1"/>
      <p:bldP build="whole" bldLvl="1" animBg="1" rev="0" advAuto="0" spid="19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hteck"/>
          <p:cNvSpPr/>
          <p:nvPr/>
        </p:nvSpPr>
        <p:spPr>
          <a:xfrm>
            <a:off x="1336459" y="3495522"/>
            <a:ext cx="11508098" cy="6295787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b="1" sz="4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7" name="Rechteck"/>
          <p:cNvSpPr txBox="1"/>
          <p:nvPr/>
        </p:nvSpPr>
        <p:spPr>
          <a:xfrm>
            <a:off x="5091492" y="5995715"/>
            <a:ext cx="3286148" cy="6477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400"/>
            </a:pPr>
          </a:p>
        </p:txBody>
      </p:sp>
      <p:sp>
        <p:nvSpPr>
          <p:cNvPr id="198" name="Linien"/>
          <p:cNvSpPr/>
          <p:nvPr/>
        </p:nvSpPr>
        <p:spPr>
          <a:xfrm>
            <a:off x="1057573" y="6618211"/>
            <a:ext cx="9974966" cy="1"/>
          </a:xfrm>
          <a:prstGeom prst="line">
            <a:avLst/>
          </a:prstGeom>
          <a:ln w="1397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0000"/>
                </a:solidFill>
              </a:defRPr>
            </a:pPr>
          </a:p>
        </p:txBody>
      </p:sp>
      <p:sp>
        <p:nvSpPr>
          <p:cNvPr id="199" name="Dimensionen der Berufswahlkompetenz"/>
          <p:cNvSpPr txBox="1"/>
          <p:nvPr>
            <p:ph type="title"/>
          </p:nvPr>
        </p:nvSpPr>
        <p:spPr>
          <a:xfrm>
            <a:off x="4072670" y="444500"/>
            <a:ext cx="8609939" cy="2159000"/>
          </a:xfrm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Dimensionen der Berufswahlkompetenz</a:t>
            </a:r>
          </a:p>
        </p:txBody>
      </p:sp>
      <p:grpSp>
        <p:nvGrpSpPr>
          <p:cNvPr id="214" name="Gruppieren"/>
          <p:cNvGrpSpPr/>
          <p:nvPr/>
        </p:nvGrpSpPr>
        <p:grpSpPr>
          <a:xfrm>
            <a:off x="1771699" y="2833538"/>
            <a:ext cx="9620309" cy="544833"/>
            <a:chOff x="0" y="0"/>
            <a:chExt cx="9620308" cy="544832"/>
          </a:xfrm>
        </p:grpSpPr>
        <p:sp>
          <p:nvSpPr>
            <p:cNvPr id="200" name="Linien"/>
            <p:cNvSpPr/>
            <p:nvPr/>
          </p:nvSpPr>
          <p:spPr>
            <a:xfrm>
              <a:off x="1877433" y="290661"/>
              <a:ext cx="5706535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13" name="Gruppieren"/>
            <p:cNvGrpSpPr/>
            <p:nvPr/>
          </p:nvGrpSpPr>
          <p:grpSpPr>
            <a:xfrm>
              <a:off x="0" y="0"/>
              <a:ext cx="9620309" cy="544833"/>
              <a:chOff x="0" y="0"/>
              <a:chExt cx="9620308" cy="544832"/>
            </a:xfrm>
          </p:grpSpPr>
          <p:grpSp>
            <p:nvGrpSpPr>
              <p:cNvPr id="203" name="Gruppieren"/>
              <p:cNvGrpSpPr/>
              <p:nvPr/>
            </p:nvGrpSpPr>
            <p:grpSpPr>
              <a:xfrm>
                <a:off x="0" y="0"/>
                <a:ext cx="2325150" cy="539313"/>
                <a:chOff x="0" y="0"/>
                <a:chExt cx="2325149" cy="539312"/>
              </a:xfrm>
            </p:grpSpPr>
            <p:sp>
              <p:nvSpPr>
                <p:cNvPr id="201" name="Rechteck"/>
                <p:cNvSpPr/>
                <p:nvPr/>
              </p:nvSpPr>
              <p:spPr>
                <a:xfrm>
                  <a:off x="0" y="14874"/>
                  <a:ext cx="2325150" cy="524439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02" name="Einstimmen"/>
                <p:cNvSpPr txBox="1"/>
                <p:nvPr/>
              </p:nvSpPr>
              <p:spPr>
                <a:xfrm>
                  <a:off x="170570" y="-1"/>
                  <a:ext cx="2072943" cy="5354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b="1" sz="23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Einstimmen</a:t>
                  </a:r>
                </a:p>
              </p:txBody>
            </p:sp>
          </p:grpSp>
          <p:grpSp>
            <p:nvGrpSpPr>
              <p:cNvPr id="206" name="Gruppieren"/>
              <p:cNvGrpSpPr/>
              <p:nvPr/>
            </p:nvGrpSpPr>
            <p:grpSpPr>
              <a:xfrm>
                <a:off x="2439339" y="0"/>
                <a:ext cx="2313721" cy="539313"/>
                <a:chOff x="0" y="0"/>
                <a:chExt cx="2313720" cy="539312"/>
              </a:xfrm>
            </p:grpSpPr>
            <p:sp>
              <p:nvSpPr>
                <p:cNvPr id="204" name="Rechteck"/>
                <p:cNvSpPr/>
                <p:nvPr/>
              </p:nvSpPr>
              <p:spPr>
                <a:xfrm>
                  <a:off x="0" y="14874"/>
                  <a:ext cx="2313721" cy="524439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05" name="Erkunden"/>
                <p:cNvSpPr txBox="1"/>
                <p:nvPr/>
              </p:nvSpPr>
              <p:spPr>
                <a:xfrm>
                  <a:off x="301300" y="-1"/>
                  <a:ext cx="1711621" cy="5354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b="1" sz="23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Erkunden</a:t>
                  </a:r>
                </a:p>
              </p:txBody>
            </p:sp>
          </p:grpSp>
          <p:grpSp>
            <p:nvGrpSpPr>
              <p:cNvPr id="209" name="Gruppieren"/>
              <p:cNvGrpSpPr/>
              <p:nvPr/>
            </p:nvGrpSpPr>
            <p:grpSpPr>
              <a:xfrm>
                <a:off x="4867248" y="0"/>
                <a:ext cx="2325150" cy="539313"/>
                <a:chOff x="0" y="0"/>
                <a:chExt cx="2325149" cy="539312"/>
              </a:xfrm>
            </p:grpSpPr>
            <p:sp>
              <p:nvSpPr>
                <p:cNvPr id="207" name="Rechteck"/>
                <p:cNvSpPr/>
                <p:nvPr/>
              </p:nvSpPr>
              <p:spPr>
                <a:xfrm>
                  <a:off x="0" y="14874"/>
                  <a:ext cx="2325150" cy="524439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08" name="Entscheiden"/>
                <p:cNvSpPr txBox="1"/>
                <p:nvPr/>
              </p:nvSpPr>
              <p:spPr>
                <a:xfrm>
                  <a:off x="75020" y="-1"/>
                  <a:ext cx="2167991" cy="5354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b="1" sz="23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Entscheiden</a:t>
                  </a:r>
                </a:p>
              </p:txBody>
            </p:sp>
          </p:grpSp>
          <p:grpSp>
            <p:nvGrpSpPr>
              <p:cNvPr id="212" name="Gruppieren"/>
              <p:cNvGrpSpPr/>
              <p:nvPr/>
            </p:nvGrpSpPr>
            <p:grpSpPr>
              <a:xfrm>
                <a:off x="7306588" y="9354"/>
                <a:ext cx="2313721" cy="535479"/>
                <a:chOff x="0" y="0"/>
                <a:chExt cx="2313720" cy="535477"/>
              </a:xfrm>
            </p:grpSpPr>
            <p:sp>
              <p:nvSpPr>
                <p:cNvPr id="210" name="Rechteck"/>
                <p:cNvSpPr/>
                <p:nvPr/>
              </p:nvSpPr>
              <p:spPr>
                <a:xfrm>
                  <a:off x="0" y="5519"/>
                  <a:ext cx="2313721" cy="524439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11" name="Erreichen"/>
                <p:cNvSpPr txBox="1"/>
                <p:nvPr/>
              </p:nvSpPr>
              <p:spPr>
                <a:xfrm>
                  <a:off x="300799" y="-1"/>
                  <a:ext cx="1712122" cy="5354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b="1" sz="23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Erreichen</a:t>
                  </a:r>
                </a:p>
              </p:txBody>
            </p:sp>
          </p:grpSp>
        </p:grpSp>
      </p:grpSp>
      <p:grpSp>
        <p:nvGrpSpPr>
          <p:cNvPr id="217" name="Bildschirmfoto 2015-01-31 um 14.01.21.pdf"/>
          <p:cNvGrpSpPr/>
          <p:nvPr/>
        </p:nvGrpSpPr>
        <p:grpSpPr>
          <a:xfrm>
            <a:off x="446714" y="358238"/>
            <a:ext cx="3420436" cy="2538801"/>
            <a:chOff x="0" y="0"/>
            <a:chExt cx="3420435" cy="2538800"/>
          </a:xfrm>
        </p:grpSpPr>
        <p:pic>
          <p:nvPicPr>
            <p:cNvPr id="216" name="Bildschirmfoto 2015-01-31 um 14.01.21.pdf" descr="Bildschirmfoto 2015-01-31 um 14.01.21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2988636" cy="19800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5" name="Bildschirmfoto 2015-01-31 um 14.01.21.pdf" descr="Bildschirmfoto 2015-01-31 um 14.01.21.pd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420436" cy="2538801"/>
            </a:xfrm>
            <a:prstGeom prst="rect">
              <a:avLst/>
            </a:prstGeom>
            <a:effectLst/>
          </p:spPr>
        </p:pic>
      </p:grpSp>
      <p:grpSp>
        <p:nvGrpSpPr>
          <p:cNvPr id="222" name="Gruppieren"/>
          <p:cNvGrpSpPr/>
          <p:nvPr/>
        </p:nvGrpSpPr>
        <p:grpSpPr>
          <a:xfrm>
            <a:off x="216597" y="3883864"/>
            <a:ext cx="2054636" cy="5268177"/>
            <a:chOff x="0" y="0"/>
            <a:chExt cx="2054634" cy="5268176"/>
          </a:xfrm>
        </p:grpSpPr>
        <p:sp>
          <p:nvSpPr>
            <p:cNvPr id="218" name="Kompetenzebenen"/>
            <p:cNvSpPr txBox="1"/>
            <p:nvPr/>
          </p:nvSpPr>
          <p:spPr>
            <a:xfrm rot="5400000">
              <a:off x="-2210151" y="2210150"/>
              <a:ext cx="5268178" cy="847877"/>
            </a:xfrm>
            <a:prstGeom prst="rect">
              <a:avLst/>
            </a:prstGeom>
            <a:noFill/>
            <a:ln w="139700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3400">
                  <a:solidFill>
                    <a:schemeClr val="accent1">
                      <a:hueOff val="273562"/>
                      <a:satOff val="2937"/>
                      <a:lumOff val="-22233"/>
                    </a:schemeClr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Kompetenzebenen</a:t>
              </a:r>
            </a:p>
          </p:txBody>
        </p:sp>
        <p:sp>
          <p:nvSpPr>
            <p:cNvPr id="219" name="Linien"/>
            <p:cNvSpPr/>
            <p:nvPr/>
          </p:nvSpPr>
          <p:spPr>
            <a:xfrm>
              <a:off x="822475" y="657601"/>
              <a:ext cx="1232160" cy="1"/>
            </a:xfrm>
            <a:prstGeom prst="line">
              <a:avLst/>
            </a:prstGeom>
            <a:noFill/>
            <a:ln w="139700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" name="Linien"/>
            <p:cNvSpPr/>
            <p:nvPr/>
          </p:nvSpPr>
          <p:spPr>
            <a:xfrm>
              <a:off x="797075" y="2703938"/>
              <a:ext cx="1232160" cy="1"/>
            </a:xfrm>
            <a:prstGeom prst="line">
              <a:avLst/>
            </a:prstGeom>
            <a:noFill/>
            <a:ln w="139700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" name="Linien"/>
            <p:cNvSpPr/>
            <p:nvPr/>
          </p:nvSpPr>
          <p:spPr>
            <a:xfrm>
              <a:off x="822475" y="4680425"/>
              <a:ext cx="1232160" cy="1"/>
            </a:xfrm>
            <a:prstGeom prst="line">
              <a:avLst/>
            </a:prstGeom>
            <a:noFill/>
            <a:ln w="139700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25" name="Gruppieren"/>
          <p:cNvGrpSpPr/>
          <p:nvPr/>
        </p:nvGrpSpPr>
        <p:grpSpPr>
          <a:xfrm>
            <a:off x="1809799" y="3384487"/>
            <a:ext cx="9650180" cy="2186038"/>
            <a:chOff x="0" y="0"/>
            <a:chExt cx="9650179" cy="2186037"/>
          </a:xfrm>
        </p:grpSpPr>
        <p:sp>
          <p:nvSpPr>
            <p:cNvPr id="223" name="Pfeil"/>
            <p:cNvSpPr/>
            <p:nvPr/>
          </p:nvSpPr>
          <p:spPr>
            <a:xfrm>
              <a:off x="0" y="0"/>
              <a:ext cx="9650180" cy="2186038"/>
            </a:xfrm>
            <a:prstGeom prst="rightArrow">
              <a:avLst>
                <a:gd name="adj1" fmla="val 66187"/>
                <a:gd name="adj2" fmla="val 59707"/>
              </a:avLst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4" name="WISSEN"/>
            <p:cNvSpPr txBox="1"/>
            <p:nvPr/>
          </p:nvSpPr>
          <p:spPr>
            <a:xfrm>
              <a:off x="2680080" y="542659"/>
              <a:ext cx="3361136" cy="1100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55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WISSEN</a:t>
              </a:r>
            </a:p>
          </p:txBody>
        </p:sp>
      </p:grpSp>
      <p:grpSp>
        <p:nvGrpSpPr>
          <p:cNvPr id="228" name="Gruppieren"/>
          <p:cNvGrpSpPr/>
          <p:nvPr/>
        </p:nvGrpSpPr>
        <p:grpSpPr>
          <a:xfrm>
            <a:off x="1837227" y="5423862"/>
            <a:ext cx="9595323" cy="2188181"/>
            <a:chOff x="0" y="0"/>
            <a:chExt cx="9595322" cy="2188179"/>
          </a:xfrm>
        </p:grpSpPr>
        <p:sp>
          <p:nvSpPr>
            <p:cNvPr id="226" name="Pfeil"/>
            <p:cNvSpPr/>
            <p:nvPr/>
          </p:nvSpPr>
          <p:spPr>
            <a:xfrm>
              <a:off x="0" y="0"/>
              <a:ext cx="9595323" cy="2188180"/>
            </a:xfrm>
            <a:prstGeom prst="rightArrow">
              <a:avLst>
                <a:gd name="adj1" fmla="val 66187"/>
                <a:gd name="adj2" fmla="val 59707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7" name="MOTIVATION"/>
            <p:cNvSpPr txBox="1"/>
            <p:nvPr/>
          </p:nvSpPr>
          <p:spPr>
            <a:xfrm>
              <a:off x="1723718" y="543191"/>
              <a:ext cx="5153780" cy="11017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55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MOTIVATION</a:t>
              </a:r>
            </a:p>
          </p:txBody>
        </p:sp>
      </p:grpSp>
      <p:grpSp>
        <p:nvGrpSpPr>
          <p:cNvPr id="231" name="Gruppieren"/>
          <p:cNvGrpSpPr/>
          <p:nvPr/>
        </p:nvGrpSpPr>
        <p:grpSpPr>
          <a:xfrm>
            <a:off x="1837227" y="7510416"/>
            <a:ext cx="9595323" cy="2188181"/>
            <a:chOff x="0" y="0"/>
            <a:chExt cx="9595322" cy="2188179"/>
          </a:xfrm>
        </p:grpSpPr>
        <p:sp>
          <p:nvSpPr>
            <p:cNvPr id="229" name="Pfeil"/>
            <p:cNvSpPr/>
            <p:nvPr/>
          </p:nvSpPr>
          <p:spPr>
            <a:xfrm>
              <a:off x="0" y="0"/>
              <a:ext cx="9595323" cy="2188180"/>
            </a:xfrm>
            <a:prstGeom prst="rightArrow">
              <a:avLst>
                <a:gd name="adj1" fmla="val 66187"/>
                <a:gd name="adj2" fmla="val 59707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0" name="HANDLUNG"/>
            <p:cNvSpPr txBox="1"/>
            <p:nvPr/>
          </p:nvSpPr>
          <p:spPr>
            <a:xfrm>
              <a:off x="1890858" y="543191"/>
              <a:ext cx="4819501" cy="11017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55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HANDLUNG</a:t>
              </a:r>
            </a:p>
          </p:txBody>
        </p:sp>
      </p:grpSp>
      <p:grpSp>
        <p:nvGrpSpPr>
          <p:cNvPr id="236" name="Gruppieren"/>
          <p:cNvGrpSpPr/>
          <p:nvPr/>
        </p:nvGrpSpPr>
        <p:grpSpPr>
          <a:xfrm>
            <a:off x="11454048" y="3227887"/>
            <a:ext cx="1620896" cy="6580131"/>
            <a:chOff x="0" y="0"/>
            <a:chExt cx="1620895" cy="6580130"/>
          </a:xfrm>
        </p:grpSpPr>
        <p:sp>
          <p:nvSpPr>
            <p:cNvPr id="232" name="Berufsausbildung oder Studium"/>
            <p:cNvSpPr txBox="1"/>
            <p:nvPr/>
          </p:nvSpPr>
          <p:spPr>
            <a:xfrm rot="5400000">
              <a:off x="-2287252" y="2671984"/>
              <a:ext cx="6346979" cy="1469315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3400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Berufsausbildung</a:t>
              </a:r>
              <a:br/>
              <a:r>
                <a:t>oder Studium</a:t>
              </a:r>
            </a:p>
          </p:txBody>
        </p:sp>
        <p:grpSp>
          <p:nvGrpSpPr>
            <p:cNvPr id="235" name="Gruppieren"/>
            <p:cNvGrpSpPr/>
            <p:nvPr/>
          </p:nvGrpSpPr>
          <p:grpSpPr>
            <a:xfrm>
              <a:off x="-1" y="0"/>
              <a:ext cx="502475" cy="6562358"/>
              <a:chOff x="0" y="0"/>
              <a:chExt cx="502473" cy="6562357"/>
            </a:xfrm>
          </p:grpSpPr>
          <p:sp>
            <p:nvSpPr>
              <p:cNvPr id="233" name="Linien"/>
              <p:cNvSpPr/>
              <p:nvPr/>
            </p:nvSpPr>
            <p:spPr>
              <a:xfrm flipV="1">
                <a:off x="-1" y="0"/>
                <a:ext cx="2" cy="6562358"/>
              </a:xfrm>
              <a:prstGeom prst="line">
                <a:avLst/>
              </a:prstGeom>
              <a:noFill/>
              <a:ln w="127000" cap="flat">
                <a:solidFill>
                  <a:schemeClr val="accent5"/>
                </a:solidFill>
                <a:prstDash val="sysDot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34" name="Schulabschlusss"/>
              <p:cNvSpPr txBox="1"/>
              <p:nvPr/>
            </p:nvSpPr>
            <p:spPr>
              <a:xfrm rot="5400000">
                <a:off x="-818219" y="5216804"/>
                <a:ext cx="2188664" cy="4527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300">
                    <a:solidFill>
                      <a:schemeClr val="accent5"/>
                    </a:solidFill>
                  </a:defRPr>
                </a:lvl1pPr>
              </a:lstStyle>
              <a:p>
                <a:pPr/>
                <a:r>
                  <a:t>Schulabschlusss</a:t>
                </a:r>
              </a:p>
            </p:txBody>
          </p:sp>
        </p:grpSp>
      </p:grpSp>
      <p:sp>
        <p:nvSpPr>
          <p:cNvPr id="237" name="Foliennummer"/>
          <p:cNvSpPr txBox="1"/>
          <p:nvPr>
            <p:ph type="sldNum" sz="quarter" idx="2"/>
          </p:nvPr>
        </p:nvSpPr>
        <p:spPr>
          <a:xfrm>
            <a:off x="12655137" y="9474200"/>
            <a:ext cx="253976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circle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Rechteck"/>
          <p:cNvSpPr/>
          <p:nvPr/>
        </p:nvSpPr>
        <p:spPr>
          <a:xfrm>
            <a:off x="1336459" y="3495522"/>
            <a:ext cx="11508098" cy="6295787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b="1" sz="40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0" name="Rechteck"/>
          <p:cNvSpPr txBox="1"/>
          <p:nvPr/>
        </p:nvSpPr>
        <p:spPr>
          <a:xfrm>
            <a:off x="5091492" y="5995715"/>
            <a:ext cx="3286148" cy="6477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400"/>
            </a:pPr>
          </a:p>
        </p:txBody>
      </p:sp>
      <p:sp>
        <p:nvSpPr>
          <p:cNvPr id="241" name="Linien"/>
          <p:cNvSpPr/>
          <p:nvPr/>
        </p:nvSpPr>
        <p:spPr>
          <a:xfrm>
            <a:off x="1057573" y="6618211"/>
            <a:ext cx="9974966" cy="1"/>
          </a:xfrm>
          <a:prstGeom prst="line">
            <a:avLst/>
          </a:prstGeom>
          <a:ln w="1397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0000"/>
                </a:solidFill>
              </a:defRPr>
            </a:pPr>
          </a:p>
        </p:txBody>
      </p:sp>
      <p:sp>
        <p:nvSpPr>
          <p:cNvPr id="242" name="Dimensionen der Berufswahlkompetenz"/>
          <p:cNvSpPr txBox="1"/>
          <p:nvPr>
            <p:ph type="title"/>
          </p:nvPr>
        </p:nvSpPr>
        <p:spPr>
          <a:xfrm>
            <a:off x="4072670" y="444500"/>
            <a:ext cx="8609939" cy="2159000"/>
          </a:xfrm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Dimensionen der Berufswahlkompetenz</a:t>
            </a:r>
          </a:p>
        </p:txBody>
      </p:sp>
      <p:grpSp>
        <p:nvGrpSpPr>
          <p:cNvPr id="257" name="Gruppieren"/>
          <p:cNvGrpSpPr/>
          <p:nvPr/>
        </p:nvGrpSpPr>
        <p:grpSpPr>
          <a:xfrm>
            <a:off x="1771699" y="2833538"/>
            <a:ext cx="9620309" cy="544833"/>
            <a:chOff x="0" y="0"/>
            <a:chExt cx="9620308" cy="544832"/>
          </a:xfrm>
        </p:grpSpPr>
        <p:sp>
          <p:nvSpPr>
            <p:cNvPr id="243" name="Linien"/>
            <p:cNvSpPr/>
            <p:nvPr/>
          </p:nvSpPr>
          <p:spPr>
            <a:xfrm>
              <a:off x="1877433" y="290661"/>
              <a:ext cx="5706535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56" name="Gruppieren"/>
            <p:cNvGrpSpPr/>
            <p:nvPr/>
          </p:nvGrpSpPr>
          <p:grpSpPr>
            <a:xfrm>
              <a:off x="0" y="0"/>
              <a:ext cx="9620309" cy="544833"/>
              <a:chOff x="0" y="0"/>
              <a:chExt cx="9620308" cy="544832"/>
            </a:xfrm>
          </p:grpSpPr>
          <p:grpSp>
            <p:nvGrpSpPr>
              <p:cNvPr id="246" name="Gruppieren"/>
              <p:cNvGrpSpPr/>
              <p:nvPr/>
            </p:nvGrpSpPr>
            <p:grpSpPr>
              <a:xfrm>
                <a:off x="0" y="0"/>
                <a:ext cx="2325150" cy="539313"/>
                <a:chOff x="0" y="0"/>
                <a:chExt cx="2325149" cy="539312"/>
              </a:xfrm>
            </p:grpSpPr>
            <p:sp>
              <p:nvSpPr>
                <p:cNvPr id="244" name="Rechteck"/>
                <p:cNvSpPr/>
                <p:nvPr/>
              </p:nvSpPr>
              <p:spPr>
                <a:xfrm>
                  <a:off x="0" y="14874"/>
                  <a:ext cx="2325150" cy="524439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45" name="Einstimmen"/>
                <p:cNvSpPr txBox="1"/>
                <p:nvPr/>
              </p:nvSpPr>
              <p:spPr>
                <a:xfrm>
                  <a:off x="170570" y="-1"/>
                  <a:ext cx="2072943" cy="5354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b="1" sz="23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Einstimmen</a:t>
                  </a:r>
                </a:p>
              </p:txBody>
            </p:sp>
          </p:grpSp>
          <p:grpSp>
            <p:nvGrpSpPr>
              <p:cNvPr id="249" name="Gruppieren"/>
              <p:cNvGrpSpPr/>
              <p:nvPr/>
            </p:nvGrpSpPr>
            <p:grpSpPr>
              <a:xfrm>
                <a:off x="2439339" y="0"/>
                <a:ext cx="2313721" cy="539313"/>
                <a:chOff x="0" y="0"/>
                <a:chExt cx="2313720" cy="539312"/>
              </a:xfrm>
            </p:grpSpPr>
            <p:sp>
              <p:nvSpPr>
                <p:cNvPr id="247" name="Rechteck"/>
                <p:cNvSpPr/>
                <p:nvPr/>
              </p:nvSpPr>
              <p:spPr>
                <a:xfrm>
                  <a:off x="0" y="14874"/>
                  <a:ext cx="2313721" cy="524439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48" name="Erkunden"/>
                <p:cNvSpPr txBox="1"/>
                <p:nvPr/>
              </p:nvSpPr>
              <p:spPr>
                <a:xfrm>
                  <a:off x="301300" y="-1"/>
                  <a:ext cx="1711621" cy="5354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b="1" sz="23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Erkunden</a:t>
                  </a:r>
                </a:p>
              </p:txBody>
            </p:sp>
          </p:grpSp>
          <p:grpSp>
            <p:nvGrpSpPr>
              <p:cNvPr id="252" name="Gruppieren"/>
              <p:cNvGrpSpPr/>
              <p:nvPr/>
            </p:nvGrpSpPr>
            <p:grpSpPr>
              <a:xfrm>
                <a:off x="4867248" y="0"/>
                <a:ext cx="2325150" cy="539313"/>
                <a:chOff x="0" y="0"/>
                <a:chExt cx="2325149" cy="539312"/>
              </a:xfrm>
            </p:grpSpPr>
            <p:sp>
              <p:nvSpPr>
                <p:cNvPr id="250" name="Rechteck"/>
                <p:cNvSpPr/>
                <p:nvPr/>
              </p:nvSpPr>
              <p:spPr>
                <a:xfrm>
                  <a:off x="0" y="14874"/>
                  <a:ext cx="2325150" cy="524439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51" name="Entscheiden"/>
                <p:cNvSpPr txBox="1"/>
                <p:nvPr/>
              </p:nvSpPr>
              <p:spPr>
                <a:xfrm>
                  <a:off x="75020" y="-1"/>
                  <a:ext cx="2167991" cy="5354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b="1" sz="23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Entscheiden</a:t>
                  </a:r>
                </a:p>
              </p:txBody>
            </p:sp>
          </p:grpSp>
          <p:grpSp>
            <p:nvGrpSpPr>
              <p:cNvPr id="255" name="Gruppieren"/>
              <p:cNvGrpSpPr/>
              <p:nvPr/>
            </p:nvGrpSpPr>
            <p:grpSpPr>
              <a:xfrm>
                <a:off x="7306588" y="9354"/>
                <a:ext cx="2313721" cy="535479"/>
                <a:chOff x="0" y="0"/>
                <a:chExt cx="2313720" cy="535477"/>
              </a:xfrm>
            </p:grpSpPr>
            <p:sp>
              <p:nvSpPr>
                <p:cNvPr id="253" name="Rechteck"/>
                <p:cNvSpPr/>
                <p:nvPr/>
              </p:nvSpPr>
              <p:spPr>
                <a:xfrm>
                  <a:off x="0" y="5519"/>
                  <a:ext cx="2313721" cy="524439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54" name="Erreichen"/>
                <p:cNvSpPr txBox="1"/>
                <p:nvPr/>
              </p:nvSpPr>
              <p:spPr>
                <a:xfrm>
                  <a:off x="300799" y="-1"/>
                  <a:ext cx="1712122" cy="5354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b="1" sz="2300">
                      <a:solidFill>
                        <a:schemeClr val="accent1">
                          <a:hueOff val="47394"/>
                          <a:satOff val="-25753"/>
                          <a:lumOff val="-7544"/>
                        </a:schemeClr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Erreichen</a:t>
                  </a:r>
                </a:p>
              </p:txBody>
            </p:sp>
          </p:grpSp>
        </p:grpSp>
      </p:grpSp>
      <p:grpSp>
        <p:nvGrpSpPr>
          <p:cNvPr id="260" name="Bildschirmfoto 2015-01-31 um 14.01.21.pdf"/>
          <p:cNvGrpSpPr/>
          <p:nvPr/>
        </p:nvGrpSpPr>
        <p:grpSpPr>
          <a:xfrm>
            <a:off x="446714" y="358238"/>
            <a:ext cx="3420436" cy="2538801"/>
            <a:chOff x="0" y="0"/>
            <a:chExt cx="3420435" cy="2538800"/>
          </a:xfrm>
        </p:grpSpPr>
        <p:pic>
          <p:nvPicPr>
            <p:cNvPr id="259" name="Bildschirmfoto 2015-01-31 um 14.01.21.pdf" descr="Bildschirmfoto 2015-01-31 um 14.01.21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2988636" cy="19800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8" name="Bildschirmfoto 2015-01-31 um 14.01.21.pdf" descr="Bildschirmfoto 2015-01-31 um 14.01.21.pd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420436" cy="2538801"/>
            </a:xfrm>
            <a:prstGeom prst="rect">
              <a:avLst/>
            </a:prstGeom>
            <a:effectLst/>
          </p:spPr>
        </p:pic>
      </p:grpSp>
      <p:grpSp>
        <p:nvGrpSpPr>
          <p:cNvPr id="265" name="Gruppieren"/>
          <p:cNvGrpSpPr/>
          <p:nvPr/>
        </p:nvGrpSpPr>
        <p:grpSpPr>
          <a:xfrm>
            <a:off x="216597" y="3883864"/>
            <a:ext cx="2054636" cy="5268177"/>
            <a:chOff x="0" y="0"/>
            <a:chExt cx="2054634" cy="5268176"/>
          </a:xfrm>
        </p:grpSpPr>
        <p:sp>
          <p:nvSpPr>
            <p:cNvPr id="261" name="Kompetenzebenen"/>
            <p:cNvSpPr txBox="1"/>
            <p:nvPr/>
          </p:nvSpPr>
          <p:spPr>
            <a:xfrm rot="5400000">
              <a:off x="-2210151" y="2210150"/>
              <a:ext cx="5268178" cy="847877"/>
            </a:xfrm>
            <a:prstGeom prst="rect">
              <a:avLst/>
            </a:prstGeom>
            <a:noFill/>
            <a:ln w="139700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3400">
                  <a:solidFill>
                    <a:schemeClr val="accent1">
                      <a:hueOff val="273562"/>
                      <a:satOff val="2937"/>
                      <a:lumOff val="-22233"/>
                    </a:schemeClr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Kompetenzebenen</a:t>
              </a:r>
            </a:p>
          </p:txBody>
        </p:sp>
        <p:sp>
          <p:nvSpPr>
            <p:cNvPr id="262" name="Linien"/>
            <p:cNvSpPr/>
            <p:nvPr/>
          </p:nvSpPr>
          <p:spPr>
            <a:xfrm>
              <a:off x="822475" y="657601"/>
              <a:ext cx="1232160" cy="1"/>
            </a:xfrm>
            <a:prstGeom prst="line">
              <a:avLst/>
            </a:prstGeom>
            <a:noFill/>
            <a:ln w="139700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3" name="Linien"/>
            <p:cNvSpPr/>
            <p:nvPr/>
          </p:nvSpPr>
          <p:spPr>
            <a:xfrm>
              <a:off x="797075" y="2703938"/>
              <a:ext cx="1232160" cy="1"/>
            </a:xfrm>
            <a:prstGeom prst="line">
              <a:avLst/>
            </a:prstGeom>
            <a:noFill/>
            <a:ln w="139700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4" name="Linien"/>
            <p:cNvSpPr/>
            <p:nvPr/>
          </p:nvSpPr>
          <p:spPr>
            <a:xfrm>
              <a:off x="822475" y="4680425"/>
              <a:ext cx="1232160" cy="1"/>
            </a:xfrm>
            <a:prstGeom prst="line">
              <a:avLst/>
            </a:prstGeom>
            <a:noFill/>
            <a:ln w="139700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68" name="Gruppieren"/>
          <p:cNvGrpSpPr/>
          <p:nvPr/>
        </p:nvGrpSpPr>
        <p:grpSpPr>
          <a:xfrm>
            <a:off x="1809799" y="3384487"/>
            <a:ext cx="9650180" cy="2186038"/>
            <a:chOff x="0" y="0"/>
            <a:chExt cx="9650179" cy="2186037"/>
          </a:xfrm>
        </p:grpSpPr>
        <p:sp>
          <p:nvSpPr>
            <p:cNvPr id="266" name="Pfeil"/>
            <p:cNvSpPr/>
            <p:nvPr/>
          </p:nvSpPr>
          <p:spPr>
            <a:xfrm>
              <a:off x="0" y="0"/>
              <a:ext cx="9650180" cy="2186038"/>
            </a:xfrm>
            <a:prstGeom prst="rightArrow">
              <a:avLst>
                <a:gd name="adj1" fmla="val 66187"/>
                <a:gd name="adj2" fmla="val 59707"/>
              </a:avLst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7" name="WISSEN"/>
            <p:cNvSpPr txBox="1"/>
            <p:nvPr/>
          </p:nvSpPr>
          <p:spPr>
            <a:xfrm>
              <a:off x="2680080" y="542659"/>
              <a:ext cx="3361136" cy="1100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55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WISSEN</a:t>
              </a:r>
            </a:p>
          </p:txBody>
        </p:sp>
      </p:grpSp>
      <p:grpSp>
        <p:nvGrpSpPr>
          <p:cNvPr id="271" name="Gruppieren"/>
          <p:cNvGrpSpPr/>
          <p:nvPr/>
        </p:nvGrpSpPr>
        <p:grpSpPr>
          <a:xfrm>
            <a:off x="1837227" y="5423862"/>
            <a:ext cx="9595323" cy="2188181"/>
            <a:chOff x="0" y="0"/>
            <a:chExt cx="9595322" cy="2188179"/>
          </a:xfrm>
        </p:grpSpPr>
        <p:sp>
          <p:nvSpPr>
            <p:cNvPr id="269" name="Pfeil"/>
            <p:cNvSpPr/>
            <p:nvPr/>
          </p:nvSpPr>
          <p:spPr>
            <a:xfrm>
              <a:off x="0" y="0"/>
              <a:ext cx="9595323" cy="2188180"/>
            </a:xfrm>
            <a:prstGeom prst="rightArrow">
              <a:avLst>
                <a:gd name="adj1" fmla="val 66187"/>
                <a:gd name="adj2" fmla="val 59707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0" name="MOTIVATION"/>
            <p:cNvSpPr txBox="1"/>
            <p:nvPr/>
          </p:nvSpPr>
          <p:spPr>
            <a:xfrm>
              <a:off x="1723718" y="543191"/>
              <a:ext cx="5153780" cy="11017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55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MOTIVATION</a:t>
              </a:r>
            </a:p>
          </p:txBody>
        </p:sp>
      </p:grpSp>
      <p:grpSp>
        <p:nvGrpSpPr>
          <p:cNvPr id="274" name="Gruppieren"/>
          <p:cNvGrpSpPr/>
          <p:nvPr/>
        </p:nvGrpSpPr>
        <p:grpSpPr>
          <a:xfrm>
            <a:off x="1837227" y="7510416"/>
            <a:ext cx="9595323" cy="2188181"/>
            <a:chOff x="0" y="0"/>
            <a:chExt cx="9595322" cy="2188179"/>
          </a:xfrm>
        </p:grpSpPr>
        <p:sp>
          <p:nvSpPr>
            <p:cNvPr id="272" name="Pfeil"/>
            <p:cNvSpPr/>
            <p:nvPr/>
          </p:nvSpPr>
          <p:spPr>
            <a:xfrm>
              <a:off x="0" y="0"/>
              <a:ext cx="9595323" cy="2188180"/>
            </a:xfrm>
            <a:prstGeom prst="rightArrow">
              <a:avLst>
                <a:gd name="adj1" fmla="val 66187"/>
                <a:gd name="adj2" fmla="val 59707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3" name="HANDLUNG"/>
            <p:cNvSpPr txBox="1"/>
            <p:nvPr/>
          </p:nvSpPr>
          <p:spPr>
            <a:xfrm>
              <a:off x="1890858" y="543191"/>
              <a:ext cx="4819501" cy="11017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55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HANDLUNG</a:t>
              </a:r>
            </a:p>
          </p:txBody>
        </p:sp>
      </p:grpSp>
      <p:grpSp>
        <p:nvGrpSpPr>
          <p:cNvPr id="279" name="Gruppieren"/>
          <p:cNvGrpSpPr/>
          <p:nvPr/>
        </p:nvGrpSpPr>
        <p:grpSpPr>
          <a:xfrm>
            <a:off x="11454048" y="3227887"/>
            <a:ext cx="1620896" cy="6580131"/>
            <a:chOff x="0" y="0"/>
            <a:chExt cx="1620895" cy="6580130"/>
          </a:xfrm>
        </p:grpSpPr>
        <p:sp>
          <p:nvSpPr>
            <p:cNvPr id="275" name="Berufsausbildung oder Studium"/>
            <p:cNvSpPr txBox="1"/>
            <p:nvPr/>
          </p:nvSpPr>
          <p:spPr>
            <a:xfrm rot="5400000">
              <a:off x="-2287252" y="2671984"/>
              <a:ext cx="6346979" cy="1469315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3400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Berufsausbildung</a:t>
              </a:r>
              <a:br/>
              <a:r>
                <a:t>oder Studium</a:t>
              </a:r>
            </a:p>
          </p:txBody>
        </p:sp>
        <p:grpSp>
          <p:nvGrpSpPr>
            <p:cNvPr id="278" name="Gruppieren"/>
            <p:cNvGrpSpPr/>
            <p:nvPr/>
          </p:nvGrpSpPr>
          <p:grpSpPr>
            <a:xfrm>
              <a:off x="-1" y="0"/>
              <a:ext cx="502475" cy="6562358"/>
              <a:chOff x="0" y="0"/>
              <a:chExt cx="502473" cy="6562357"/>
            </a:xfrm>
          </p:grpSpPr>
          <p:sp>
            <p:nvSpPr>
              <p:cNvPr id="276" name="Linien"/>
              <p:cNvSpPr/>
              <p:nvPr/>
            </p:nvSpPr>
            <p:spPr>
              <a:xfrm flipV="1">
                <a:off x="-1" y="0"/>
                <a:ext cx="2" cy="6562358"/>
              </a:xfrm>
              <a:prstGeom prst="line">
                <a:avLst/>
              </a:prstGeom>
              <a:noFill/>
              <a:ln w="127000" cap="flat">
                <a:solidFill>
                  <a:schemeClr val="accent5"/>
                </a:solidFill>
                <a:prstDash val="sysDot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77" name="Schulabschlusss"/>
              <p:cNvSpPr txBox="1"/>
              <p:nvPr/>
            </p:nvSpPr>
            <p:spPr>
              <a:xfrm rot="5400000">
                <a:off x="-818219" y="5216804"/>
                <a:ext cx="2188664" cy="4527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300">
                    <a:solidFill>
                      <a:schemeClr val="accent5"/>
                    </a:solidFill>
                  </a:defRPr>
                </a:lvl1pPr>
              </a:lstStyle>
              <a:p>
                <a:pPr/>
                <a:r>
                  <a:t>Schulabschlusss</a:t>
                </a:r>
              </a:p>
            </p:txBody>
          </p:sp>
        </p:grpSp>
      </p:grpSp>
      <p:sp>
        <p:nvSpPr>
          <p:cNvPr id="280" name="Rechteck"/>
          <p:cNvSpPr/>
          <p:nvPr/>
        </p:nvSpPr>
        <p:spPr>
          <a:xfrm>
            <a:off x="1264385" y="3500247"/>
            <a:ext cx="10109228" cy="6235930"/>
          </a:xfrm>
          <a:prstGeom prst="rect">
            <a:avLst/>
          </a:prstGeom>
          <a:solidFill>
            <a:srgbClr val="FFFFFF">
              <a:alpha val="82478"/>
            </a:srgb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10534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grpSp>
        <p:nvGrpSpPr>
          <p:cNvPr id="283" name="Gruppieren"/>
          <p:cNvGrpSpPr/>
          <p:nvPr/>
        </p:nvGrpSpPr>
        <p:grpSpPr>
          <a:xfrm>
            <a:off x="1914549" y="3377434"/>
            <a:ext cx="2060426" cy="3599650"/>
            <a:chOff x="-223283" y="0"/>
            <a:chExt cx="2060425" cy="3599648"/>
          </a:xfrm>
        </p:grpSpPr>
        <p:sp>
          <p:nvSpPr>
            <p:cNvPr id="281" name="Linien"/>
            <p:cNvSpPr/>
            <p:nvPr/>
          </p:nvSpPr>
          <p:spPr>
            <a:xfrm flipV="1">
              <a:off x="806929" y="-1"/>
              <a:ext cx="1" cy="2701960"/>
            </a:xfrm>
            <a:prstGeom prst="line">
              <a:avLst/>
            </a:prstGeom>
            <a:noFill/>
            <a:ln w="2540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2" name="Girls-/Boys-Day"/>
            <p:cNvSpPr/>
            <p:nvPr/>
          </p:nvSpPr>
          <p:spPr>
            <a:xfrm>
              <a:off x="-223284" y="2726422"/>
              <a:ext cx="2060426" cy="873227"/>
            </a:xfrm>
            <a:prstGeom prst="roundRect">
              <a:avLst>
                <a:gd name="adj" fmla="val 21816"/>
              </a:avLst>
            </a:prstGeom>
            <a:solidFill>
              <a:schemeClr val="accent5"/>
            </a:solidFill>
            <a:ln w="165100" cap="flat">
              <a:solidFill>
                <a:schemeClr val="accent2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1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Girls-/Boys-Day</a:t>
              </a:r>
            </a:p>
          </p:txBody>
        </p:sp>
      </p:grpSp>
      <p:grpSp>
        <p:nvGrpSpPr>
          <p:cNvPr id="286" name="Gruppieren"/>
          <p:cNvGrpSpPr/>
          <p:nvPr/>
        </p:nvGrpSpPr>
        <p:grpSpPr>
          <a:xfrm>
            <a:off x="4275957" y="3380754"/>
            <a:ext cx="2139311" cy="5677830"/>
            <a:chOff x="-278008" y="-105332"/>
            <a:chExt cx="2139309" cy="5677829"/>
          </a:xfrm>
        </p:grpSpPr>
        <p:sp>
          <p:nvSpPr>
            <p:cNvPr id="284" name="Betriebspraktikum"/>
            <p:cNvSpPr/>
            <p:nvPr/>
          </p:nvSpPr>
          <p:spPr>
            <a:xfrm>
              <a:off x="-278009" y="4699270"/>
              <a:ext cx="2139311" cy="873227"/>
            </a:xfrm>
            <a:prstGeom prst="roundRect">
              <a:avLst>
                <a:gd name="adj" fmla="val 21816"/>
              </a:avLst>
            </a:prstGeom>
            <a:solidFill>
              <a:schemeClr val="accent2"/>
            </a:solidFill>
            <a:ln w="152400" cap="flat">
              <a:solidFill>
                <a:schemeClr val="accent5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1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Betriebspraktikum</a:t>
              </a:r>
            </a:p>
          </p:txBody>
        </p:sp>
        <p:sp>
          <p:nvSpPr>
            <p:cNvPr id="285" name="Linien"/>
            <p:cNvSpPr/>
            <p:nvPr/>
          </p:nvSpPr>
          <p:spPr>
            <a:xfrm flipV="1">
              <a:off x="810000" y="-105333"/>
              <a:ext cx="1" cy="4747285"/>
            </a:xfrm>
            <a:prstGeom prst="line">
              <a:avLst/>
            </a:prstGeom>
            <a:noFill/>
            <a:ln w="2540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89" name="Gruppieren"/>
          <p:cNvGrpSpPr/>
          <p:nvPr/>
        </p:nvGrpSpPr>
        <p:grpSpPr>
          <a:xfrm>
            <a:off x="6768999" y="3380754"/>
            <a:ext cx="2195072" cy="1520949"/>
            <a:chOff x="0" y="0"/>
            <a:chExt cx="2195071" cy="1520947"/>
          </a:xfrm>
        </p:grpSpPr>
        <p:sp>
          <p:nvSpPr>
            <p:cNvPr id="287" name="Linien"/>
            <p:cNvSpPr/>
            <p:nvPr/>
          </p:nvSpPr>
          <p:spPr>
            <a:xfrm flipV="1">
              <a:off x="1097535" y="-1"/>
              <a:ext cx="1" cy="647702"/>
            </a:xfrm>
            <a:prstGeom prst="line">
              <a:avLst/>
            </a:prstGeom>
            <a:noFill/>
            <a:ln w="2540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8" name="Berufsberatung"/>
            <p:cNvSpPr/>
            <p:nvPr/>
          </p:nvSpPr>
          <p:spPr>
            <a:xfrm>
              <a:off x="0" y="647721"/>
              <a:ext cx="2195072" cy="873227"/>
            </a:xfrm>
            <a:prstGeom prst="roundRect">
              <a:avLst>
                <a:gd name="adj" fmla="val 21816"/>
              </a:avLst>
            </a:prstGeom>
            <a:solidFill>
              <a:schemeClr val="accent1"/>
            </a:solidFill>
            <a:ln w="139700" cap="flat">
              <a:solidFill>
                <a:schemeClr val="accent5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1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Berufsberatung</a:t>
              </a:r>
            </a:p>
          </p:txBody>
        </p:sp>
      </p:grpSp>
      <p:grpSp>
        <p:nvGrpSpPr>
          <p:cNvPr id="292" name="Gruppieren"/>
          <p:cNvGrpSpPr/>
          <p:nvPr/>
        </p:nvGrpSpPr>
        <p:grpSpPr>
          <a:xfrm>
            <a:off x="9172617" y="3380754"/>
            <a:ext cx="2132232" cy="5656634"/>
            <a:chOff x="-256115" y="0"/>
            <a:chExt cx="2132231" cy="5656632"/>
          </a:xfrm>
        </p:grpSpPr>
        <p:sp>
          <p:nvSpPr>
            <p:cNvPr id="290" name="Linien"/>
            <p:cNvSpPr/>
            <p:nvPr/>
          </p:nvSpPr>
          <p:spPr>
            <a:xfrm flipV="1">
              <a:off x="809999" y="-1"/>
              <a:ext cx="1" cy="4764901"/>
            </a:xfrm>
            <a:prstGeom prst="line">
              <a:avLst/>
            </a:prstGeom>
            <a:noFill/>
            <a:ln w="2540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1" name="Bewerbungs-training"/>
            <p:cNvSpPr/>
            <p:nvPr/>
          </p:nvSpPr>
          <p:spPr>
            <a:xfrm>
              <a:off x="-256116" y="4783406"/>
              <a:ext cx="2132232" cy="873227"/>
            </a:xfrm>
            <a:prstGeom prst="roundRect">
              <a:avLst>
                <a:gd name="adj" fmla="val 21816"/>
              </a:avLst>
            </a:prstGeom>
            <a:solidFill>
              <a:schemeClr val="accent2"/>
            </a:solidFill>
            <a:ln w="165100" cap="flat">
              <a:solidFill>
                <a:schemeClr val="accent5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1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Bewerbungs-training</a:t>
              </a:r>
            </a:p>
          </p:txBody>
        </p:sp>
      </p:grpSp>
      <p:grpSp>
        <p:nvGrpSpPr>
          <p:cNvPr id="295" name="Gruppieren"/>
          <p:cNvGrpSpPr/>
          <p:nvPr/>
        </p:nvGrpSpPr>
        <p:grpSpPr>
          <a:xfrm>
            <a:off x="4057201" y="101600"/>
            <a:ext cx="8505409" cy="431801"/>
            <a:chOff x="0" y="0"/>
            <a:chExt cx="8505408" cy="431800"/>
          </a:xfrm>
        </p:grpSpPr>
        <p:sp>
          <p:nvSpPr>
            <p:cNvPr id="293" name="Rechteck"/>
            <p:cNvSpPr/>
            <p:nvPr/>
          </p:nvSpPr>
          <p:spPr>
            <a:xfrm>
              <a:off x="0" y="0"/>
              <a:ext cx="8505409" cy="431801"/>
            </a:xfrm>
            <a:prstGeom prst="rect">
              <a:avLst/>
            </a:prstGeom>
            <a:solidFill>
              <a:schemeClr val="accent3">
                <a:satOff val="18648"/>
                <a:lumOff val="5971"/>
              </a:scheme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4" name="Beispiele für BO-Aktivitäten"/>
            <p:cNvSpPr txBox="1"/>
            <p:nvPr/>
          </p:nvSpPr>
          <p:spPr>
            <a:xfrm>
              <a:off x="1943006" y="-1"/>
              <a:ext cx="4619396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2200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Beispiele für BO-Aktivitäten</a:t>
              </a:r>
            </a:p>
          </p:txBody>
        </p:sp>
      </p:grpSp>
      <p:sp>
        <p:nvSpPr>
          <p:cNvPr id="296" name="Foliennummer"/>
          <p:cNvSpPr txBox="1"/>
          <p:nvPr>
            <p:ph type="sldNum" sz="quarter" idx="2"/>
          </p:nvPr>
        </p:nvSpPr>
        <p:spPr>
          <a:xfrm>
            <a:off x="12661424" y="9474200"/>
            <a:ext cx="241403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32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52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32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1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nodeType="clickEffect" presetSubtype="1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1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nodeType="clickEffect" presetSubtype="1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4" grpId="7"/>
      <p:bldP build="whole" bldLvl="1" animBg="1" rev="0" advAuto="0" spid="260" grpId="1"/>
      <p:bldP build="whole" bldLvl="1" animBg="1" rev="0" advAuto="0" spid="241" grpId="3"/>
      <p:bldP build="whole" bldLvl="1" animBg="1" rev="0" advAuto="0" spid="283" grpId="11"/>
      <p:bldP build="whole" bldLvl="1" animBg="1" rev="0" advAuto="0" spid="271" grpId="6"/>
      <p:bldP build="whole" bldLvl="1" animBg="1" rev="0" advAuto="0" spid="286" grpId="12"/>
      <p:bldP build="whole" bldLvl="1" animBg="1" rev="0" advAuto="0" spid="279" grpId="2"/>
      <p:bldP build="whole" bldLvl="1" animBg="1" rev="0" advAuto="0" spid="268" grpId="5"/>
      <p:bldP build="whole" bldLvl="1" animBg="1" rev="0" advAuto="0" spid="257" grpId="8"/>
      <p:bldP build="whole" bldLvl="1" animBg="1" rev="0" advAuto="0" spid="295" grpId="10"/>
      <p:bldP build="whole" bldLvl="1" animBg="1" rev="0" advAuto="0" spid="289" grpId="13"/>
      <p:bldP build="whole" bldLvl="1" animBg="1" rev="0" advAuto="0" spid="292" grpId="14"/>
      <p:bldP build="whole" bldLvl="1" animBg="1" rev="0" advAuto="0" spid="265" grpId="4"/>
      <p:bldP build="whole" bldLvl="1" animBg="1" rev="0" advAuto="0" spid="280" grpId="9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Berufswahlkompetenzmodell.pdf" descr="Berufswahlkompetenzmodell.pdf"/>
          <p:cNvPicPr>
            <a:picLocks noChangeAspect="1"/>
          </p:cNvPicPr>
          <p:nvPr/>
        </p:nvPicPr>
        <p:blipFill>
          <a:blip r:embed="rId2">
            <a:extLst/>
          </a:blip>
          <a:srcRect l="7199" t="1465" r="2307" b="7448"/>
          <a:stretch>
            <a:fillRect/>
          </a:stretch>
        </p:blipFill>
        <p:spPr>
          <a:xfrm>
            <a:off x="490735" y="598289"/>
            <a:ext cx="12023385" cy="8557092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Zum Nachlesen …"/>
          <p:cNvSpPr txBox="1"/>
          <p:nvPr/>
        </p:nvSpPr>
        <p:spPr>
          <a:xfrm>
            <a:off x="4986041" y="133318"/>
            <a:ext cx="3032718" cy="554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chemeClr val="accent1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Zum Nachlesen …</a:t>
            </a:r>
          </a:p>
        </p:txBody>
      </p:sp>
      <p:sp>
        <p:nvSpPr>
          <p:cNvPr id="300" name="Foliennumm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Die Erarbeitung eines…"/>
          <p:cNvSpPr txBox="1"/>
          <p:nvPr>
            <p:ph type="title"/>
          </p:nvPr>
        </p:nvSpPr>
        <p:spPr>
          <a:xfrm>
            <a:off x="127330" y="3494728"/>
            <a:ext cx="12750140" cy="2764144"/>
          </a:xfrm>
          <a:prstGeom prst="rect">
            <a:avLst/>
          </a:prstGeom>
        </p:spPr>
        <p:txBody>
          <a:bodyPr/>
          <a:lstStyle/>
          <a:p>
            <a:pPr defTabSz="457200">
              <a:spcBef>
                <a:spcPts val="2000"/>
              </a:spcBef>
              <a:defRPr b="1" sz="44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Die Erarbeitung eines</a:t>
            </a:r>
          </a:p>
          <a:p>
            <a:pPr defTabSz="457200">
              <a:spcBef>
                <a:spcPts val="2000"/>
              </a:spcBef>
              <a:defRPr b="1" sz="44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fächerübergreifenden BO-Curriculums</a:t>
            </a:r>
          </a:p>
          <a:p>
            <a:pPr defTabSz="457200">
              <a:spcBef>
                <a:spcPts val="2000"/>
              </a:spcBef>
              <a:defRPr b="1" sz="44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 5 Schritten</a:t>
            </a:r>
          </a:p>
        </p:txBody>
      </p:sp>
      <p:sp>
        <p:nvSpPr>
          <p:cNvPr id="303" name="Foliennummer"/>
          <p:cNvSpPr txBox="1"/>
          <p:nvPr>
            <p:ph type="sldNum" sz="quarter" idx="2"/>
          </p:nvPr>
        </p:nvSpPr>
        <p:spPr>
          <a:xfrm>
            <a:off x="12607833" y="9333165"/>
            <a:ext cx="241402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  <p:sp>
        <p:nvSpPr>
          <p:cNvPr id="304" name="Linien"/>
          <p:cNvSpPr/>
          <p:nvPr/>
        </p:nvSpPr>
        <p:spPr>
          <a:xfrm>
            <a:off x="1171032" y="2836789"/>
            <a:ext cx="10662736" cy="1"/>
          </a:xfrm>
          <a:prstGeom prst="line">
            <a:avLst/>
          </a:prstGeom>
          <a:ln w="25400">
            <a:solidFill>
              <a:srgbClr val="FF290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0000"/>
                </a:solidFill>
              </a:defRPr>
            </a:pPr>
          </a:p>
        </p:txBody>
      </p:sp>
      <p:sp>
        <p:nvSpPr>
          <p:cNvPr id="305" name="Linien"/>
          <p:cNvSpPr/>
          <p:nvPr/>
        </p:nvSpPr>
        <p:spPr>
          <a:xfrm>
            <a:off x="1171032" y="7314789"/>
            <a:ext cx="10662736" cy="1"/>
          </a:xfrm>
          <a:prstGeom prst="line">
            <a:avLst/>
          </a:prstGeom>
          <a:ln w="25400">
            <a:solidFill>
              <a:srgbClr val="FF290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Linien Linien" descr="Linien Linien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525" y="6676320"/>
            <a:ext cx="9361540" cy="736601"/>
          </a:xfrm>
          <a:prstGeom prst="rect">
            <a:avLst/>
          </a:prstGeom>
        </p:spPr>
      </p:pic>
      <p:sp>
        <p:nvSpPr>
          <p:cNvPr id="309" name="Fachliche Ebene z.B. durch Verknüpfung fachlicher Unterrichtsinhalte mit BO-Aspekten (z.B. Bewerbungstraining im Fach Englisch)…"/>
          <p:cNvSpPr txBox="1"/>
          <p:nvPr>
            <p:ph type="body" idx="4294967295"/>
          </p:nvPr>
        </p:nvSpPr>
        <p:spPr>
          <a:xfrm>
            <a:off x="372876" y="1973983"/>
            <a:ext cx="12259048" cy="7108925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626467" indent="-626467" defTabSz="650240">
              <a:spcBef>
                <a:spcPts val="4400"/>
              </a:spcBef>
              <a:buSzPct val="100000"/>
              <a:buChar char="✓"/>
              <a:defRPr b="1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Fachliche Ebene</a:t>
            </a:r>
            <a:br/>
            <a:r>
              <a:rPr b="0" sz="3400">
                <a:solidFill>
                  <a:srgbClr val="000000"/>
                </a:solidFill>
              </a:rPr>
              <a:t>z.B. durch Verknüpfung fachlicher Unterrichtsinhalte</a:t>
            </a:r>
            <a:br>
              <a:rPr b="0" sz="3400">
                <a:solidFill>
                  <a:srgbClr val="000000"/>
                </a:solidFill>
              </a:rPr>
            </a:br>
            <a:r>
              <a:rPr b="0" sz="3400">
                <a:solidFill>
                  <a:srgbClr val="000000"/>
                </a:solidFill>
              </a:rPr>
              <a:t>mit BO-Aspekten (z.B. Bewerbungstraining im Fach Englisch)</a:t>
            </a:r>
            <a:endParaRPr sz="3400"/>
          </a:p>
          <a:p>
            <a:pPr marL="626467" indent="-626467" defTabSz="650240">
              <a:spcBef>
                <a:spcPts val="4400"/>
              </a:spcBef>
              <a:buSzPct val="100000"/>
              <a:buChar char="✓"/>
              <a:defRPr b="1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Überfachliche Ebene</a:t>
            </a:r>
            <a:br/>
            <a:r>
              <a:rPr b="0" sz="3400">
                <a:solidFill>
                  <a:srgbClr val="000000"/>
                </a:solidFill>
              </a:rPr>
              <a:t>z.B. durch Vermittlung von Schlüsselkompetenzen wie Teamfähigkeit, soziale Kompetenzen, Entscheidungskompetenz …</a:t>
            </a:r>
            <a:endParaRPr sz="3400"/>
          </a:p>
          <a:p>
            <a:pPr marL="626467" indent="-626467" defTabSz="650240">
              <a:spcBef>
                <a:spcPts val="4400"/>
              </a:spcBef>
              <a:buSzPct val="100000"/>
              <a:buChar char="✓"/>
              <a:defRPr b="1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Fächerübergreifende Ebene </a:t>
            </a:r>
            <a:br/>
            <a:r>
              <a:rPr b="0" sz="3400">
                <a:solidFill>
                  <a:srgbClr val="000000"/>
                </a:solidFill>
              </a:rPr>
              <a:t>wenn mehrere Fachkollegen/-innen in der BO zusammenarbeiten und alle Fächer (auch Sport, Musik …) einbezogen sind</a:t>
            </a:r>
          </a:p>
        </p:txBody>
      </p:sp>
      <p:sp>
        <p:nvSpPr>
          <p:cNvPr id="310" name="Implementierung der BO auf verschiedenen Ebenen"/>
          <p:cNvSpPr txBox="1"/>
          <p:nvPr/>
        </p:nvSpPr>
        <p:spPr>
          <a:xfrm>
            <a:off x="349955" y="25569"/>
            <a:ext cx="8249921" cy="1628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/>
          <a:p>
            <a:pPr algn="l" defTabSz="650240">
              <a:defRPr b="1" sz="4800">
                <a:solidFill>
                  <a:srgbClr val="3DB6C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Implementierung der BO</a:t>
            </a:r>
            <a:br/>
            <a:r>
              <a:t>auf verschiedenen Ebenen</a:t>
            </a:r>
          </a:p>
        </p:txBody>
      </p:sp>
      <p:sp>
        <p:nvSpPr>
          <p:cNvPr id="311" name="Foliennummer"/>
          <p:cNvSpPr txBox="1"/>
          <p:nvPr>
            <p:ph type="sldNum" sz="quarter" idx="2"/>
          </p:nvPr>
        </p:nvSpPr>
        <p:spPr>
          <a:xfrm>
            <a:off x="12669486" y="9288786"/>
            <a:ext cx="269851" cy="4094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12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09" grpId="1"/>
      <p:bldP build="whole" bldLvl="1" animBg="1" rev="0" advAuto="0" spid="307" grpId="2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53585F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53585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53585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